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3"/>
  </p:notesMasterIdLst>
  <p:handoutMasterIdLst>
    <p:handoutMasterId r:id="rId14"/>
  </p:handoutMasterIdLst>
  <p:sldIdLst>
    <p:sldId id="257" r:id="rId2"/>
    <p:sldId id="258" r:id="rId3"/>
    <p:sldId id="262" r:id="rId4"/>
    <p:sldId id="265" r:id="rId5"/>
    <p:sldId id="263" r:id="rId6"/>
    <p:sldId id="266" r:id="rId7"/>
    <p:sldId id="264" r:id="rId8"/>
    <p:sldId id="271" r:id="rId9"/>
    <p:sldId id="268" r:id="rId10"/>
    <p:sldId id="269" r:id="rId11"/>
    <p:sldId id="270" r:id="rId12"/>
  </p:sldIdLst>
  <p:sldSz cx="9144000" cy="6858000" type="screen4x3"/>
  <p:notesSz cx="6858000" cy="97107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00"/>
    <a:srgbClr val="008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88"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fld id="{3FFD0FD9-F200-4B6E-B7C2-B7CE385132A6}" type="datetimeFigureOut">
              <a:rPr lang="es-ES" smtClean="0"/>
              <a:pPr/>
              <a:t>20/02/2014</a:t>
            </a:fld>
            <a:endParaRPr lang="es-ES"/>
          </a:p>
        </p:txBody>
      </p:sp>
      <p:sp>
        <p:nvSpPr>
          <p:cNvPr id="4" name="3 Marcador de pie de página"/>
          <p:cNvSpPr>
            <a:spLocks noGrp="1"/>
          </p:cNvSpPr>
          <p:nvPr>
            <p:ph type="ftr" sz="quarter" idx="2"/>
          </p:nvPr>
        </p:nvSpPr>
        <p:spPr>
          <a:xfrm>
            <a:off x="0" y="9223375"/>
            <a:ext cx="2971800" cy="4857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223375"/>
            <a:ext cx="2971800" cy="485775"/>
          </a:xfrm>
          <a:prstGeom prst="rect">
            <a:avLst/>
          </a:prstGeom>
        </p:spPr>
        <p:txBody>
          <a:bodyPr vert="horz" lIns="91440" tIns="45720" rIns="91440" bIns="45720" rtlCol="0" anchor="b"/>
          <a:lstStyle>
            <a:lvl1pPr algn="r">
              <a:defRPr sz="1200"/>
            </a:lvl1pPr>
          </a:lstStyle>
          <a:p>
            <a:fld id="{0FA861E4-A6D2-4F3F-B196-CAD7A3E83F50}"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1800" cy="485537"/>
          </a:xfrm>
          <a:prstGeom prst="rect">
            <a:avLst/>
          </a:prstGeom>
        </p:spPr>
        <p:txBody>
          <a:bodyPr vert="horz" lIns="94670" tIns="47335" rIns="94670" bIns="47335" rtlCol="0"/>
          <a:lstStyle>
            <a:lvl1pPr algn="l">
              <a:defRPr sz="1200"/>
            </a:lvl1pPr>
          </a:lstStyle>
          <a:p>
            <a:endParaRPr lang="es-ES"/>
          </a:p>
        </p:txBody>
      </p:sp>
      <p:sp>
        <p:nvSpPr>
          <p:cNvPr id="3" name="2 Marcador de fecha"/>
          <p:cNvSpPr>
            <a:spLocks noGrp="1"/>
          </p:cNvSpPr>
          <p:nvPr>
            <p:ph type="dt" idx="1"/>
          </p:nvPr>
        </p:nvSpPr>
        <p:spPr>
          <a:xfrm>
            <a:off x="3884613" y="1"/>
            <a:ext cx="2971800" cy="485537"/>
          </a:xfrm>
          <a:prstGeom prst="rect">
            <a:avLst/>
          </a:prstGeom>
        </p:spPr>
        <p:txBody>
          <a:bodyPr vert="horz" lIns="94670" tIns="47335" rIns="94670" bIns="47335" rtlCol="0"/>
          <a:lstStyle>
            <a:lvl1pPr algn="r">
              <a:defRPr sz="1200"/>
            </a:lvl1pPr>
          </a:lstStyle>
          <a:p>
            <a:fld id="{27792868-56D9-4E1A-B9D6-0BDE7DCE3892}" type="datetimeFigureOut">
              <a:rPr lang="es-ES" smtClean="0"/>
              <a:pPr/>
              <a:t>20/02/2014</a:t>
            </a:fld>
            <a:endParaRPr lang="es-ES"/>
          </a:p>
        </p:txBody>
      </p:sp>
      <p:sp>
        <p:nvSpPr>
          <p:cNvPr id="4" name="3 Marcador de imagen de diapositiva"/>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4670" tIns="47335" rIns="94670" bIns="47335" rtlCol="0" anchor="ctr"/>
          <a:lstStyle/>
          <a:p>
            <a:endParaRPr lang="es-ES"/>
          </a:p>
        </p:txBody>
      </p:sp>
      <p:sp>
        <p:nvSpPr>
          <p:cNvPr id="5" name="4 Marcador de notas"/>
          <p:cNvSpPr>
            <a:spLocks noGrp="1"/>
          </p:cNvSpPr>
          <p:nvPr>
            <p:ph type="body" sz="quarter" idx="3"/>
          </p:nvPr>
        </p:nvSpPr>
        <p:spPr>
          <a:xfrm>
            <a:off x="685800" y="4612601"/>
            <a:ext cx="5486400" cy="4369832"/>
          </a:xfrm>
          <a:prstGeom prst="rect">
            <a:avLst/>
          </a:prstGeom>
        </p:spPr>
        <p:txBody>
          <a:bodyPr vert="horz" lIns="94670" tIns="47335" rIns="94670" bIns="4733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23516"/>
            <a:ext cx="2971800" cy="485537"/>
          </a:xfrm>
          <a:prstGeom prst="rect">
            <a:avLst/>
          </a:prstGeom>
        </p:spPr>
        <p:txBody>
          <a:bodyPr vert="horz" lIns="94670" tIns="47335" rIns="94670" bIns="47335"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223516"/>
            <a:ext cx="2971800" cy="485537"/>
          </a:xfrm>
          <a:prstGeom prst="rect">
            <a:avLst/>
          </a:prstGeom>
        </p:spPr>
        <p:txBody>
          <a:bodyPr vert="horz" lIns="94670" tIns="47335" rIns="94670" bIns="47335" rtlCol="0" anchor="b"/>
          <a:lstStyle>
            <a:lvl1pPr algn="r">
              <a:defRPr sz="1200"/>
            </a:lvl1pPr>
          </a:lstStyle>
          <a:p>
            <a:fld id="{A3D1DF0F-79AA-477A-B7F2-69C00D4E640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85000" lnSpcReduction="20000"/>
          </a:bodyPr>
          <a:lstStyle/>
          <a:p>
            <a:pPr>
              <a:defRPr/>
            </a:pPr>
            <a:endParaRPr lang="es-ES" dirty="0"/>
          </a:p>
        </p:txBody>
      </p:sp>
      <p:sp>
        <p:nvSpPr>
          <p:cNvPr id="4" name="3 Marcador de número de diapositiva"/>
          <p:cNvSpPr>
            <a:spLocks noGrp="1"/>
          </p:cNvSpPr>
          <p:nvPr>
            <p:ph type="sldNum" sz="quarter" idx="5"/>
          </p:nvPr>
        </p:nvSpPr>
        <p:spPr/>
        <p:txBody>
          <a:bodyPr/>
          <a:lstStyle/>
          <a:p>
            <a:pPr>
              <a:defRPr/>
            </a:pPr>
            <a:fld id="{BF126282-2C3A-4EB2-AF2B-4078C51D2638}" type="slidenum">
              <a:rPr lang="es-ES" smtClean="0"/>
              <a:pPr>
                <a:defRPr/>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order to deal with this issue, we</a:t>
            </a:r>
            <a:r>
              <a:rPr lang="en-US" baseline="0" dirty="0" smtClean="0"/>
              <a:t> did some research on the state of the art of time-dependent shortest paths and found the decreasing order of time algorithm proposed by </a:t>
            </a:r>
            <a:r>
              <a:rPr lang="en-US" baseline="0" dirty="0" err="1" smtClean="0"/>
              <a:t>Chabini</a:t>
            </a:r>
            <a:r>
              <a:rPr lang="en-US" baseline="0" dirty="0" smtClean="0"/>
              <a:t> in 1998 which solved the all-to-one time-dependent shortest path in optimal time.</a:t>
            </a:r>
          </a:p>
          <a:p>
            <a:endParaRPr lang="en-US" baseline="0" dirty="0" smtClean="0"/>
          </a:p>
          <a:p>
            <a:r>
              <a:rPr lang="en-US" baseline="0" dirty="0" smtClean="0"/>
              <a:t>The DOT algorithm has two basic assumptions. First, all links on the network must show the FIFO property, that means that if vehicle B departs one time period later than vehicle A, vehicle B will arrive later or at the same time as vehicle A at their destination, but not before.</a:t>
            </a:r>
          </a:p>
          <a:p>
            <a:endParaRPr lang="en-US" baseline="0" dirty="0" smtClean="0"/>
          </a:p>
          <a:p>
            <a:r>
              <a:rPr lang="en-US" baseline="0" dirty="0" smtClean="0"/>
              <a:t>The other assumption is that all arc costs remain constant after certain time T. Therefore, the algorithm is a backwards procedure that starts at time T with the computation of static shortest paths and then moves backwards, period to period, calculating, for each node in the road network, the next node in the shortest path to destination node q and, the cost of the optimal path to destination node q</a:t>
            </a:r>
          </a:p>
        </p:txBody>
      </p:sp>
      <p:sp>
        <p:nvSpPr>
          <p:cNvPr id="4" name="Slide Number Placeholder 3"/>
          <p:cNvSpPr>
            <a:spLocks noGrp="1"/>
          </p:cNvSpPr>
          <p:nvPr>
            <p:ph type="sldNum" sz="quarter" idx="10"/>
          </p:nvPr>
        </p:nvSpPr>
        <p:spPr/>
        <p:txBody>
          <a:bodyPr/>
          <a:lstStyle/>
          <a:p>
            <a:fld id="{58862DF4-BE2B-46F1-B546-56F2E000EA0A}" type="slidenum">
              <a:rPr lang="es-MX" smtClean="0"/>
              <a:pPr/>
              <a:t>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Implementing</a:t>
            </a:r>
            <a:r>
              <a:rPr lang="en-US" baseline="0" dirty="0" smtClean="0"/>
              <a:t> DOT in a computer program is very easy. The tough part is to deal with the large amount of information that stems from large road networks.</a:t>
            </a:r>
          </a:p>
          <a:p>
            <a:endParaRPr lang="en-US" baseline="0" dirty="0" smtClean="0"/>
          </a:p>
          <a:p>
            <a:r>
              <a:rPr lang="en-US" baseline="0" dirty="0" smtClean="0"/>
              <a:t>For example, let us take a look at Matrix C, which stores the cost of traveling from node I to node q when departure time is j, where I is determined by the row index and j is determined by the column index. If we have a large network, let’s say, more than 2000 nodes with 500 time periods, Matrix C could be as large as 1 million entries, or in computational terms, as large as 4 megabytes. The problem is that if we wish to save 2000 of these matrices in memory we will need 7.5 gigabytes of RAM</a:t>
            </a:r>
            <a:endParaRPr lang="en-US" dirty="0" smtClean="0"/>
          </a:p>
          <a:p>
            <a:endParaRPr lang="en-US" dirty="0"/>
          </a:p>
        </p:txBody>
      </p:sp>
      <p:sp>
        <p:nvSpPr>
          <p:cNvPr id="4" name="Slide Number Placeholder 3"/>
          <p:cNvSpPr>
            <a:spLocks noGrp="1"/>
          </p:cNvSpPr>
          <p:nvPr>
            <p:ph type="sldNum" sz="quarter" idx="10"/>
          </p:nvPr>
        </p:nvSpPr>
        <p:spPr/>
        <p:txBody>
          <a:bodyPr/>
          <a:lstStyle/>
          <a:p>
            <a:fld id="{58862DF4-BE2B-46F1-B546-56F2E000EA0A}" type="slidenum">
              <a:rPr lang="es-MX" smtClean="0"/>
              <a:pPr/>
              <a:t>10</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862DF4-BE2B-46F1-B546-56F2E000EA0A}" type="slidenum">
              <a:rPr lang="es-MX" smtClean="0"/>
              <a:pPr/>
              <a:t>11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12.12.2013</a:t>
            </a:r>
            <a:endParaRPr lang="es-ES"/>
          </a:p>
        </p:txBody>
      </p:sp>
      <p:sp>
        <p:nvSpPr>
          <p:cNvPr id="5" name="4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6" name="5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12.12.2013</a:t>
            </a:r>
            <a:endParaRPr lang="es-ES"/>
          </a:p>
        </p:txBody>
      </p:sp>
      <p:sp>
        <p:nvSpPr>
          <p:cNvPr id="5" name="4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6" name="5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12.12.2013</a:t>
            </a:r>
            <a:endParaRPr lang="es-ES"/>
          </a:p>
        </p:txBody>
      </p:sp>
      <p:sp>
        <p:nvSpPr>
          <p:cNvPr id="5" name="4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6" name="5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12.12.2013</a:t>
            </a:r>
            <a:endParaRPr lang="es-ES"/>
          </a:p>
        </p:txBody>
      </p:sp>
      <p:sp>
        <p:nvSpPr>
          <p:cNvPr id="5" name="4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6" name="5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12.12.2013</a:t>
            </a:r>
            <a:endParaRPr lang="es-ES"/>
          </a:p>
        </p:txBody>
      </p:sp>
      <p:sp>
        <p:nvSpPr>
          <p:cNvPr id="5" name="4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6" name="5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12.12.2013</a:t>
            </a:r>
            <a:endParaRPr lang="es-ES"/>
          </a:p>
        </p:txBody>
      </p:sp>
      <p:sp>
        <p:nvSpPr>
          <p:cNvPr id="6" name="5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7" name="6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12.12.2013</a:t>
            </a:r>
            <a:endParaRPr lang="es-ES"/>
          </a:p>
        </p:txBody>
      </p:sp>
      <p:sp>
        <p:nvSpPr>
          <p:cNvPr id="8" name="7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9" name="8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pic>
        <p:nvPicPr>
          <p:cNvPr id="10" name="7 Imagen"/>
          <p:cNvPicPr>
            <a:picLocks noChangeAspect="1" noChangeArrowheads="1"/>
          </p:cNvPicPr>
          <p:nvPr userDrawn="1"/>
        </p:nvPicPr>
        <p:blipFill>
          <a:blip r:embed="rId2" cstate="print"/>
          <a:srcRect/>
          <a:stretch>
            <a:fillRect/>
          </a:stretch>
        </p:blipFill>
        <p:spPr bwMode="auto">
          <a:xfrm>
            <a:off x="457200" y="152400"/>
            <a:ext cx="1066800" cy="4572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12.12.2013</a:t>
            </a:r>
            <a:endParaRPr lang="es-ES"/>
          </a:p>
        </p:txBody>
      </p:sp>
      <p:sp>
        <p:nvSpPr>
          <p:cNvPr id="4" name="3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5" name="4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12.12.2013</a:t>
            </a:r>
            <a:endParaRPr lang="es-ES"/>
          </a:p>
        </p:txBody>
      </p:sp>
      <p:sp>
        <p:nvSpPr>
          <p:cNvPr id="3" name="2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4" name="3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12.12.2013</a:t>
            </a:r>
            <a:endParaRPr lang="es-ES"/>
          </a:p>
        </p:txBody>
      </p:sp>
      <p:sp>
        <p:nvSpPr>
          <p:cNvPr id="6" name="5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7" name="6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12.12.2013</a:t>
            </a:r>
            <a:endParaRPr lang="es-ES"/>
          </a:p>
        </p:txBody>
      </p:sp>
      <p:sp>
        <p:nvSpPr>
          <p:cNvPr id="6" name="5 Marcador de pie de página"/>
          <p:cNvSpPr>
            <a:spLocks noGrp="1"/>
          </p:cNvSpPr>
          <p:nvPr>
            <p:ph type="ftr" sz="quarter" idx="11"/>
          </p:nvPr>
        </p:nvSpPr>
        <p:spPr/>
        <p:txBody>
          <a:bodyPr/>
          <a:lstStyle/>
          <a:p>
            <a:r>
              <a:rPr lang="en-US" smtClean="0"/>
              <a:t>2nd Workshop on Graph-Based Technologies and Applications</a:t>
            </a:r>
            <a:endParaRPr lang="es-ES"/>
          </a:p>
        </p:txBody>
      </p:sp>
      <p:sp>
        <p:nvSpPr>
          <p:cNvPr id="7" name="6 Marcador de número de diapositiva"/>
          <p:cNvSpPr>
            <a:spLocks noGrp="1"/>
          </p:cNvSpPr>
          <p:nvPr>
            <p:ph type="sldNum" sz="quarter" idx="12"/>
          </p:nvPr>
        </p:nvSpPr>
        <p:spPr/>
        <p:txBody>
          <a:bodyPr/>
          <a:lstStyle/>
          <a:p>
            <a:fld id="{5F14262F-7375-496D-BB5B-12F1B101D8A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12.12.2013</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2nd Workshop on Graph-Based Technologies and Applications</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4262F-7375-496D-BB5B-12F1B101D8A1}" type="slidenum">
              <a:rPr lang="es-ES" smtClean="0"/>
              <a:pPr/>
              <a:t>‹Nº›</a:t>
            </a:fld>
            <a:endParaRPr lang="es-ES"/>
          </a:p>
        </p:txBody>
      </p:sp>
      <p:pic>
        <p:nvPicPr>
          <p:cNvPr id="7" name="Imagen 2"/>
          <p:cNvPicPr>
            <a:picLocks noChangeAspect="1" noChangeArrowheads="1"/>
          </p:cNvPicPr>
          <p:nvPr userDrawn="1"/>
        </p:nvPicPr>
        <p:blipFill>
          <a:blip r:embed="rId13" cstate="print"/>
          <a:srcRect/>
          <a:stretch>
            <a:fillRect/>
          </a:stretch>
        </p:blipFill>
        <p:spPr bwMode="auto">
          <a:xfrm>
            <a:off x="2195736" y="116632"/>
            <a:ext cx="1308100" cy="477837"/>
          </a:xfrm>
          <a:prstGeom prst="rect">
            <a:avLst/>
          </a:prstGeom>
          <a:noFill/>
          <a:ln w="9525">
            <a:noFill/>
            <a:miter lim="800000"/>
            <a:headEnd/>
            <a:tailEnd/>
          </a:ln>
        </p:spPr>
      </p:pic>
      <p:pic>
        <p:nvPicPr>
          <p:cNvPr id="8" name="Picture 7" descr="upc_color_rgb"/>
          <p:cNvPicPr>
            <a:picLocks noChangeAspect="1" noChangeArrowheads="1"/>
          </p:cNvPicPr>
          <p:nvPr userDrawn="1"/>
        </p:nvPicPr>
        <p:blipFill>
          <a:blip r:embed="rId14" cstate="print"/>
          <a:srcRect/>
          <a:stretch>
            <a:fillRect/>
          </a:stretch>
        </p:blipFill>
        <p:spPr bwMode="auto">
          <a:xfrm>
            <a:off x="179611" y="189657"/>
            <a:ext cx="1912937" cy="422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paz.linares@upc.edu" TargetMode="External"/><Relationship Id="rId2" Type="http://schemas.openxmlformats.org/officeDocument/2006/relationships/hyperlink" Target="mailto:jaume.barcelo@upc.edu"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hyperlink" Target="mailto:oriol.serch@upc.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Documento_de_Microsoft_Office_Word3.docx"/><Relationship Id="rId4" Type="http://schemas.openxmlformats.org/officeDocument/2006/relationships/package" Target="../embeddings/Documento_de_Microsoft_Office_Word2.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628651"/>
            <a:ext cx="8352928" cy="1000149"/>
          </a:xfrm>
        </p:spPr>
        <p:txBody>
          <a:bodyPr>
            <a:normAutofit/>
          </a:bodyPr>
          <a:lstStyle/>
          <a:p>
            <a:r>
              <a:rPr lang="es-ES" sz="2400" b="1" dirty="0" smtClean="0">
                <a:solidFill>
                  <a:srgbClr val="C00000"/>
                </a:solidFill>
              </a:rPr>
              <a:t>ON SOME GRAPH RELATED PROBLEMS </a:t>
            </a:r>
            <a:br>
              <a:rPr lang="es-ES" sz="2400" b="1" dirty="0" smtClean="0">
                <a:solidFill>
                  <a:srgbClr val="C00000"/>
                </a:solidFill>
              </a:rPr>
            </a:br>
            <a:r>
              <a:rPr lang="es-ES" sz="2400" b="1" dirty="0" smtClean="0">
                <a:solidFill>
                  <a:srgbClr val="C00000"/>
                </a:solidFill>
              </a:rPr>
              <a:t>IN TRANSPORTATION ANALYSIS</a:t>
            </a:r>
            <a:endParaRPr lang="es-ES" sz="2800" dirty="0">
              <a:solidFill>
                <a:srgbClr val="C00000"/>
              </a:solidFill>
            </a:endParaRPr>
          </a:p>
        </p:txBody>
      </p:sp>
      <p:sp>
        <p:nvSpPr>
          <p:cNvPr id="2051" name="Rectangle 3"/>
          <p:cNvSpPr>
            <a:spLocks noGrp="1" noChangeArrowheads="1"/>
          </p:cNvSpPr>
          <p:nvPr>
            <p:ph type="subTitle" idx="1"/>
          </p:nvPr>
        </p:nvSpPr>
        <p:spPr>
          <a:xfrm>
            <a:off x="683568" y="4797152"/>
            <a:ext cx="8069263" cy="1872208"/>
          </a:xfrm>
        </p:spPr>
        <p:txBody>
          <a:bodyPr>
            <a:normAutofit fontScale="85000" lnSpcReduction="10000"/>
          </a:bodyPr>
          <a:lstStyle/>
          <a:p>
            <a:r>
              <a:rPr lang="es-ES" sz="2400" b="1" dirty="0" smtClean="0">
                <a:solidFill>
                  <a:schemeClr val="tx1"/>
                </a:solidFill>
              </a:rPr>
              <a:t>Jaume Barceló, Mª Paz Linares, Oriol </a:t>
            </a:r>
            <a:r>
              <a:rPr lang="es-ES" sz="2400" b="1" dirty="0" err="1" smtClean="0">
                <a:solidFill>
                  <a:schemeClr val="tx1"/>
                </a:solidFill>
              </a:rPr>
              <a:t>Serch</a:t>
            </a:r>
            <a:endParaRPr lang="es-ES" sz="2400" b="1" dirty="0" smtClean="0">
              <a:solidFill>
                <a:schemeClr val="tx1"/>
              </a:solidFill>
            </a:endParaRPr>
          </a:p>
          <a:p>
            <a:r>
              <a:rPr lang="es-ES" sz="2400" b="1" dirty="0" smtClean="0">
                <a:solidFill>
                  <a:schemeClr val="tx1"/>
                </a:solidFill>
                <a:hlinkClick r:id="rId2"/>
              </a:rPr>
              <a:t>jaume.barcelo@upc.edu</a:t>
            </a:r>
            <a:r>
              <a:rPr lang="es-ES" sz="2400" b="1" dirty="0" smtClean="0">
                <a:solidFill>
                  <a:schemeClr val="tx1"/>
                </a:solidFill>
              </a:rPr>
              <a:t>, </a:t>
            </a:r>
            <a:r>
              <a:rPr lang="es-ES" sz="2400" b="1" dirty="0" smtClean="0">
                <a:solidFill>
                  <a:schemeClr val="tx1"/>
                </a:solidFill>
                <a:hlinkClick r:id="rId3"/>
              </a:rPr>
              <a:t>mari.paz.linares@upc.edu</a:t>
            </a:r>
            <a:r>
              <a:rPr lang="es-ES" sz="2400" b="1" dirty="0" smtClean="0">
                <a:solidFill>
                  <a:schemeClr val="tx1"/>
                </a:solidFill>
              </a:rPr>
              <a:t>, </a:t>
            </a:r>
            <a:r>
              <a:rPr lang="es-ES" sz="2400" b="1" dirty="0" smtClean="0">
                <a:solidFill>
                  <a:schemeClr val="tx1"/>
                </a:solidFill>
                <a:hlinkClick r:id="rId4"/>
              </a:rPr>
              <a:t>oriol.serch@upc.edu</a:t>
            </a:r>
            <a:r>
              <a:rPr lang="es-ES" sz="2400" b="1" dirty="0" smtClean="0">
                <a:solidFill>
                  <a:schemeClr val="tx1"/>
                </a:solidFill>
              </a:rPr>
              <a:t> </a:t>
            </a:r>
          </a:p>
          <a:p>
            <a:r>
              <a:rPr lang="es-ES" sz="2400" b="1" dirty="0" err="1" smtClean="0">
                <a:solidFill>
                  <a:schemeClr val="tx1"/>
                </a:solidFill>
              </a:rPr>
              <a:t>Department</a:t>
            </a:r>
            <a:r>
              <a:rPr lang="es-ES" sz="2400" b="1" dirty="0" smtClean="0">
                <a:solidFill>
                  <a:schemeClr val="tx1"/>
                </a:solidFill>
              </a:rPr>
              <a:t> of </a:t>
            </a:r>
            <a:r>
              <a:rPr lang="es-ES" sz="2400" b="1" dirty="0" err="1" smtClean="0">
                <a:solidFill>
                  <a:schemeClr val="tx1"/>
                </a:solidFill>
              </a:rPr>
              <a:t>Statistics</a:t>
            </a:r>
            <a:r>
              <a:rPr lang="es-ES" sz="2400" b="1" dirty="0" smtClean="0">
                <a:solidFill>
                  <a:schemeClr val="tx1"/>
                </a:solidFill>
              </a:rPr>
              <a:t> and </a:t>
            </a:r>
            <a:r>
              <a:rPr lang="es-ES" sz="2400" b="1" dirty="0" err="1" smtClean="0">
                <a:solidFill>
                  <a:schemeClr val="tx1"/>
                </a:solidFill>
              </a:rPr>
              <a:t>Operations</a:t>
            </a:r>
            <a:r>
              <a:rPr lang="es-ES" sz="2400" b="1" dirty="0" smtClean="0">
                <a:solidFill>
                  <a:schemeClr val="tx1"/>
                </a:solidFill>
              </a:rPr>
              <a:t> </a:t>
            </a:r>
            <a:r>
              <a:rPr lang="es-ES" sz="2400" b="1" dirty="0" err="1" smtClean="0">
                <a:solidFill>
                  <a:schemeClr val="tx1"/>
                </a:solidFill>
              </a:rPr>
              <a:t>Research</a:t>
            </a:r>
            <a:endParaRPr lang="es-ES" sz="2400" b="1" dirty="0" smtClean="0">
              <a:solidFill>
                <a:schemeClr val="tx1"/>
              </a:solidFill>
            </a:endParaRPr>
          </a:p>
          <a:p>
            <a:r>
              <a:rPr lang="es-ES" sz="2400" b="1" dirty="0" err="1" smtClean="0">
                <a:solidFill>
                  <a:schemeClr val="accent6">
                    <a:lumMod val="75000"/>
                  </a:schemeClr>
                </a:solidFill>
              </a:rPr>
              <a:t>inLabFIB</a:t>
            </a:r>
            <a:endParaRPr lang="es-ES" sz="2400" b="1" dirty="0" smtClean="0">
              <a:solidFill>
                <a:schemeClr val="accent6">
                  <a:lumMod val="75000"/>
                </a:schemeClr>
              </a:solidFill>
            </a:endParaRPr>
          </a:p>
          <a:p>
            <a:r>
              <a:rPr lang="es-ES" sz="2400" b="1" dirty="0" smtClean="0">
                <a:solidFill>
                  <a:srgbClr val="000099"/>
                </a:solidFill>
              </a:rPr>
              <a:t>UNIVERSITAT POLITÈCNICA DE CATALUNYA-BARCELONA TECH</a:t>
            </a:r>
          </a:p>
          <a:p>
            <a:pPr>
              <a:lnSpc>
                <a:spcPct val="90000"/>
              </a:lnSpc>
            </a:pPr>
            <a:endParaRPr lang="es-ES" sz="2400" b="1" dirty="0">
              <a:solidFill>
                <a:schemeClr val="tx1"/>
              </a:solidFill>
            </a:endParaRPr>
          </a:p>
        </p:txBody>
      </p:sp>
      <p:pic>
        <p:nvPicPr>
          <p:cNvPr id="5" name="Picture 2" descr="C:\Users\Pablo\Mobitic\marketing\snapshots\V2X.png"/>
          <p:cNvPicPr>
            <a:picLocks noChangeAspect="1" noChangeArrowheads="1"/>
          </p:cNvPicPr>
          <p:nvPr/>
        </p:nvPicPr>
        <p:blipFill>
          <a:blip r:embed="rId5" cstate="print"/>
          <a:srcRect/>
          <a:stretch>
            <a:fillRect/>
          </a:stretch>
        </p:blipFill>
        <p:spPr bwMode="auto">
          <a:xfrm>
            <a:off x="4499992" y="1824234"/>
            <a:ext cx="4176464" cy="2833807"/>
          </a:xfrm>
          <a:prstGeom prst="rect">
            <a:avLst/>
          </a:prstGeom>
          <a:noFill/>
        </p:spPr>
      </p:pic>
      <p:grpSp>
        <p:nvGrpSpPr>
          <p:cNvPr id="8" name="7 Grupo"/>
          <p:cNvGrpSpPr/>
          <p:nvPr/>
        </p:nvGrpSpPr>
        <p:grpSpPr>
          <a:xfrm>
            <a:off x="395536" y="1844824"/>
            <a:ext cx="4032448" cy="2808312"/>
            <a:chOff x="395536" y="1844824"/>
            <a:chExt cx="4032448" cy="2808312"/>
          </a:xfrm>
        </p:grpSpPr>
        <p:pic>
          <p:nvPicPr>
            <p:cNvPr id="6" name="5 Imagen"/>
            <p:cNvPicPr/>
            <p:nvPr/>
          </p:nvPicPr>
          <p:blipFill>
            <a:blip r:embed="rId6" cstate="print"/>
            <a:srcRect r="8392" b="9651"/>
            <a:stretch>
              <a:fillRect/>
            </a:stretch>
          </p:blipFill>
          <p:spPr bwMode="auto">
            <a:xfrm>
              <a:off x="395536" y="1844824"/>
              <a:ext cx="4032448" cy="2808312"/>
            </a:xfrm>
            <a:prstGeom prst="rect">
              <a:avLst/>
            </a:prstGeom>
            <a:noFill/>
            <a:ln w="9525">
              <a:noFill/>
              <a:miter lim="800000"/>
              <a:headEnd/>
              <a:tailEnd/>
            </a:ln>
          </p:spPr>
        </p:pic>
        <p:sp>
          <p:nvSpPr>
            <p:cNvPr id="7" name="6 Rectángulo"/>
            <p:cNvSpPr/>
            <p:nvPr/>
          </p:nvSpPr>
          <p:spPr>
            <a:xfrm>
              <a:off x="2483768" y="2060848"/>
              <a:ext cx="18002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en-US" sz="3200" dirty="0" smtClean="0">
                <a:solidFill>
                  <a:srgbClr val="C00000"/>
                </a:solidFill>
              </a:rPr>
              <a:t>TIME-DEPENDENT SP’S: IMPLEMENTATION ISSUES</a:t>
            </a:r>
            <a:endParaRPr lang="en-US" sz="3200" dirty="0">
              <a:solidFill>
                <a:srgbClr val="C00000"/>
              </a:solidFill>
            </a:endParaRPr>
          </a:p>
        </p:txBody>
      </p:sp>
      <p:sp>
        <p:nvSpPr>
          <p:cNvPr id="3" name="Content Placeholder 2"/>
          <p:cNvSpPr>
            <a:spLocks noGrp="1"/>
          </p:cNvSpPr>
          <p:nvPr>
            <p:ph idx="1"/>
          </p:nvPr>
        </p:nvSpPr>
        <p:spPr>
          <a:xfrm>
            <a:off x="827584" y="1340768"/>
            <a:ext cx="7992888" cy="4968552"/>
          </a:xfrm>
        </p:spPr>
        <p:txBody>
          <a:bodyPr>
            <a:normAutofit/>
          </a:bodyPr>
          <a:lstStyle/>
          <a:p>
            <a:r>
              <a:rPr lang="en-US" dirty="0" smtClean="0"/>
              <a:t>Example:</a:t>
            </a:r>
          </a:p>
          <a:p>
            <a:pPr lvl="1"/>
            <a:r>
              <a:rPr lang="en-US" dirty="0" smtClean="0"/>
              <a:t>Matrix C: stores the cost of traveling from node </a:t>
            </a:r>
            <a:r>
              <a:rPr lang="en-US" i="1" dirty="0" err="1" smtClean="0"/>
              <a:t>i</a:t>
            </a:r>
            <a:r>
              <a:rPr lang="en-US" dirty="0" smtClean="0"/>
              <a:t> to destination node </a:t>
            </a:r>
            <a:r>
              <a:rPr lang="en-US" i="1" dirty="0" smtClean="0"/>
              <a:t>q</a:t>
            </a:r>
            <a:r>
              <a:rPr lang="en-US" dirty="0" smtClean="0"/>
              <a:t> when departure time is </a:t>
            </a:r>
            <a:r>
              <a:rPr lang="en-US" i="1" dirty="0" smtClean="0"/>
              <a:t>j</a:t>
            </a:r>
            <a:r>
              <a:rPr lang="en-US" dirty="0" smtClean="0"/>
              <a:t>, </a:t>
            </a:r>
          </a:p>
          <a:p>
            <a:pPr lvl="1"/>
            <a:r>
              <a:rPr lang="en-US" dirty="0" smtClean="0"/>
              <a:t>node </a:t>
            </a:r>
            <a:r>
              <a:rPr lang="en-US" i="1" dirty="0" smtClean="0"/>
              <a:t>i</a:t>
            </a:r>
            <a:r>
              <a:rPr lang="en-US" dirty="0" smtClean="0"/>
              <a:t> is determined by the row index and time period </a:t>
            </a:r>
            <a:r>
              <a:rPr lang="en-US" i="1" dirty="0" smtClean="0"/>
              <a:t>j</a:t>
            </a:r>
            <a:r>
              <a:rPr lang="en-US" dirty="0" smtClean="0"/>
              <a:t> is determined by the column index. </a:t>
            </a:r>
          </a:p>
          <a:p>
            <a:pPr lvl="1"/>
            <a:r>
              <a:rPr lang="en-US" dirty="0" smtClean="0"/>
              <a:t>Let’s assume a network with 2000 nodes and 500 time periods</a:t>
            </a:r>
          </a:p>
          <a:p>
            <a:pPr lvl="1"/>
            <a:r>
              <a:rPr lang="en-US" dirty="0" smtClean="0"/>
              <a:t>Matrix C </a:t>
            </a:r>
            <a:r>
              <a:rPr lang="en-US" dirty="0" smtClean="0">
                <a:sym typeface="Wingdings" pitchFamily="2" charset="2"/>
              </a:rPr>
              <a:t></a:t>
            </a:r>
            <a:r>
              <a:rPr lang="en-US" dirty="0" smtClean="0"/>
              <a:t> 1 million entries </a:t>
            </a:r>
            <a:r>
              <a:rPr lang="en-US" dirty="0" smtClean="0">
                <a:sym typeface="Wingdings" pitchFamily="2" charset="2"/>
              </a:rPr>
              <a:t></a:t>
            </a:r>
            <a:r>
              <a:rPr lang="en-US" dirty="0" smtClean="0"/>
              <a:t> 4 megabytes. </a:t>
            </a:r>
          </a:p>
          <a:p>
            <a:pPr lvl="1"/>
            <a:r>
              <a:rPr lang="en-US" b="1" dirty="0" smtClean="0">
                <a:solidFill>
                  <a:srgbClr val="FF0000"/>
                </a:solidFill>
              </a:rPr>
              <a:t>Problem: </a:t>
            </a:r>
            <a:r>
              <a:rPr lang="en-US" dirty="0" smtClean="0"/>
              <a:t>2000 C-matrices in memory </a:t>
            </a:r>
            <a:r>
              <a:rPr lang="en-US" dirty="0" smtClean="0">
                <a:sym typeface="Wingdings" pitchFamily="2" charset="2"/>
              </a:rPr>
              <a:t></a:t>
            </a:r>
            <a:r>
              <a:rPr lang="en-US" dirty="0" smtClean="0"/>
              <a:t> 7.5 </a:t>
            </a:r>
            <a:r>
              <a:rPr lang="en-US" dirty="0" err="1" smtClean="0"/>
              <a:t>Gb</a:t>
            </a:r>
            <a:r>
              <a:rPr lang="en-US" dirty="0" smtClean="0"/>
              <a:t> RAM</a:t>
            </a:r>
          </a:p>
          <a:p>
            <a:endParaRPr lang="en-US" dirty="0"/>
          </a:p>
        </p:txBody>
      </p:sp>
      <p:sp>
        <p:nvSpPr>
          <p:cNvPr id="5" name="Footer Placeholder 4"/>
          <p:cNvSpPr>
            <a:spLocks noGrp="1"/>
          </p:cNvSpPr>
          <p:nvPr>
            <p:ph type="ftr" sz="quarter" idx="11"/>
          </p:nvPr>
        </p:nvSpPr>
        <p:spPr>
          <a:xfrm>
            <a:off x="2123728" y="6356350"/>
            <a:ext cx="5040560" cy="365125"/>
          </a:xfrm>
        </p:spPr>
        <p:txBody>
          <a:bodyPr/>
          <a:lstStyle/>
          <a:p>
            <a:r>
              <a:rPr lang="en-US" dirty="0" smtClean="0"/>
              <a:t>2nd Workshop on Graph-Based Technologies and Applications</a:t>
            </a:r>
            <a:endParaRPr lang="es-MX" dirty="0"/>
          </a:p>
        </p:txBody>
      </p:sp>
      <p:sp>
        <p:nvSpPr>
          <p:cNvPr id="6" name="5 Marcador de número de diapositiva"/>
          <p:cNvSpPr>
            <a:spLocks noGrp="1"/>
          </p:cNvSpPr>
          <p:nvPr>
            <p:ph type="sldNum" sz="quarter" idx="12"/>
          </p:nvPr>
        </p:nvSpPr>
        <p:spPr/>
        <p:txBody>
          <a:bodyPr/>
          <a:lstStyle/>
          <a:p>
            <a:fld id="{5F14262F-7375-496D-BB5B-12F1B101D8A1}" type="slidenum">
              <a:rPr lang="es-ES" smtClean="0"/>
              <a:pPr/>
              <a:t>10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435280" cy="940966"/>
          </a:xfrm>
        </p:spPr>
        <p:txBody>
          <a:bodyPr>
            <a:normAutofit fontScale="90000"/>
          </a:bodyPr>
          <a:lstStyle/>
          <a:p>
            <a:r>
              <a:rPr lang="en-US" sz="3200" dirty="0" smtClean="0">
                <a:solidFill>
                  <a:srgbClr val="C00000"/>
                </a:solidFill>
              </a:rPr>
              <a:t>TIME-DEPENDENT SPS: YALE SPARSE MATRIX FORMAT</a:t>
            </a:r>
            <a:endParaRPr lang="en-US" sz="3200" dirty="0">
              <a:solidFill>
                <a:srgbClr val="C00000"/>
              </a:solidFill>
            </a:endParaRPr>
          </a:p>
        </p:txBody>
      </p:sp>
      <p:sp>
        <p:nvSpPr>
          <p:cNvPr id="5" name="Footer Placeholder 4"/>
          <p:cNvSpPr>
            <a:spLocks noGrp="1"/>
          </p:cNvSpPr>
          <p:nvPr>
            <p:ph type="ftr" sz="quarter" idx="11"/>
          </p:nvPr>
        </p:nvSpPr>
        <p:spPr>
          <a:xfrm>
            <a:off x="2123728" y="6453336"/>
            <a:ext cx="4680520" cy="268139"/>
          </a:xfrm>
        </p:spPr>
        <p:txBody>
          <a:bodyPr/>
          <a:lstStyle/>
          <a:p>
            <a:r>
              <a:rPr lang="en-US" dirty="0" smtClean="0"/>
              <a:t>2nd Workshop on Graph-Based Technologies and Applications</a:t>
            </a:r>
            <a:endParaRPr lang="es-MX" dirty="0"/>
          </a:p>
        </p:txBody>
      </p:sp>
      <p:pic>
        <p:nvPicPr>
          <p:cNvPr id="6" name="Picture 5" descr="YaleMatrix.png"/>
          <p:cNvPicPr>
            <a:picLocks noChangeAspect="1"/>
          </p:cNvPicPr>
          <p:nvPr/>
        </p:nvPicPr>
        <p:blipFill>
          <a:blip r:embed="rId3" cstate="screen"/>
          <a:srcRect l="23288" t="35848" r="17352" b="27950"/>
          <a:stretch>
            <a:fillRect/>
          </a:stretch>
        </p:blipFill>
        <p:spPr>
          <a:xfrm>
            <a:off x="755576" y="1412776"/>
            <a:ext cx="5430112" cy="4680520"/>
          </a:xfrm>
          <a:prstGeom prst="rect">
            <a:avLst/>
          </a:prstGeom>
        </p:spPr>
      </p:pic>
      <p:sp>
        <p:nvSpPr>
          <p:cNvPr id="7" name="TextBox 6"/>
          <p:cNvSpPr txBox="1"/>
          <p:nvPr/>
        </p:nvSpPr>
        <p:spPr>
          <a:xfrm>
            <a:off x="5940152" y="1700808"/>
            <a:ext cx="2880320" cy="461665"/>
          </a:xfrm>
          <a:prstGeom prst="rect">
            <a:avLst/>
          </a:prstGeom>
          <a:noFill/>
        </p:spPr>
        <p:txBody>
          <a:bodyPr wrap="square" rtlCol="0">
            <a:spAutoFit/>
          </a:bodyPr>
          <a:lstStyle/>
          <a:p>
            <a:r>
              <a:rPr lang="en-US" sz="2400" b="1" dirty="0" smtClean="0">
                <a:solidFill>
                  <a:schemeClr val="tx2"/>
                </a:solidFill>
              </a:rPr>
              <a:t>Example of Matrix C:</a:t>
            </a:r>
            <a:endParaRPr lang="en-US" sz="2400" b="1" dirty="0">
              <a:solidFill>
                <a:schemeClr val="tx2"/>
              </a:solidFill>
            </a:endParaRPr>
          </a:p>
        </p:txBody>
      </p:sp>
      <p:sp>
        <p:nvSpPr>
          <p:cNvPr id="8" name="TextBox 7"/>
          <p:cNvSpPr txBox="1"/>
          <p:nvPr/>
        </p:nvSpPr>
        <p:spPr>
          <a:xfrm>
            <a:off x="5940152" y="2204864"/>
            <a:ext cx="3096344" cy="923330"/>
          </a:xfrm>
          <a:prstGeom prst="rect">
            <a:avLst/>
          </a:prstGeom>
          <a:noFill/>
        </p:spPr>
        <p:txBody>
          <a:bodyPr wrap="square" rtlCol="0">
            <a:spAutoFit/>
          </a:bodyPr>
          <a:lstStyle/>
          <a:p>
            <a:r>
              <a:rPr lang="en-US" i="1" dirty="0" err="1" smtClean="0">
                <a:solidFill>
                  <a:schemeClr val="tx2"/>
                </a:solidFill>
              </a:rPr>
              <a:t>a</a:t>
            </a:r>
            <a:r>
              <a:rPr lang="en-US" i="1" baseline="-25000" dirty="0" err="1" smtClean="0">
                <a:solidFill>
                  <a:schemeClr val="tx2"/>
                </a:solidFill>
              </a:rPr>
              <a:t>ij</a:t>
            </a:r>
            <a:r>
              <a:rPr lang="en-US" dirty="0" smtClean="0">
                <a:solidFill>
                  <a:schemeClr val="tx2"/>
                </a:solidFill>
              </a:rPr>
              <a:t> = cost of traveling from node </a:t>
            </a:r>
            <a:r>
              <a:rPr lang="en-US" i="1" dirty="0" err="1" smtClean="0">
                <a:solidFill>
                  <a:schemeClr val="tx2"/>
                </a:solidFill>
              </a:rPr>
              <a:t>i</a:t>
            </a:r>
            <a:r>
              <a:rPr lang="en-US" dirty="0" smtClean="0">
                <a:solidFill>
                  <a:schemeClr val="tx2"/>
                </a:solidFill>
              </a:rPr>
              <a:t> to node </a:t>
            </a:r>
            <a:r>
              <a:rPr lang="en-US" i="1" dirty="0" smtClean="0">
                <a:solidFill>
                  <a:schemeClr val="tx2"/>
                </a:solidFill>
              </a:rPr>
              <a:t>q </a:t>
            </a:r>
            <a:r>
              <a:rPr lang="en-US" dirty="0" smtClean="0">
                <a:solidFill>
                  <a:schemeClr val="tx2"/>
                </a:solidFill>
              </a:rPr>
              <a:t>at time instant </a:t>
            </a:r>
            <a:r>
              <a:rPr lang="en-US" i="1" dirty="0" smtClean="0">
                <a:solidFill>
                  <a:schemeClr val="tx2"/>
                </a:solidFill>
              </a:rPr>
              <a:t>j</a:t>
            </a:r>
            <a:endParaRPr lang="en-US" i="1" dirty="0">
              <a:solidFill>
                <a:schemeClr val="tx2"/>
              </a:solidFill>
            </a:endParaRPr>
          </a:p>
        </p:txBody>
      </p:sp>
      <p:sp>
        <p:nvSpPr>
          <p:cNvPr id="9" name="TextBox 8"/>
          <p:cNvSpPr txBox="1"/>
          <p:nvPr/>
        </p:nvSpPr>
        <p:spPr>
          <a:xfrm>
            <a:off x="5292080" y="3933056"/>
            <a:ext cx="3851920" cy="707886"/>
          </a:xfrm>
          <a:prstGeom prst="rect">
            <a:avLst/>
          </a:prstGeom>
          <a:noFill/>
        </p:spPr>
        <p:txBody>
          <a:bodyPr wrap="square" rtlCol="0">
            <a:spAutoFit/>
          </a:bodyPr>
          <a:lstStyle/>
          <a:p>
            <a:r>
              <a:rPr lang="en-US" sz="2000" b="1" dirty="0" smtClean="0">
                <a:solidFill>
                  <a:schemeClr val="tx2"/>
                </a:solidFill>
              </a:rPr>
              <a:t>IA(</a:t>
            </a:r>
            <a:r>
              <a:rPr lang="en-US" sz="2000" b="1" dirty="0" err="1" smtClean="0">
                <a:solidFill>
                  <a:schemeClr val="tx2"/>
                </a:solidFill>
              </a:rPr>
              <a:t>i</a:t>
            </a:r>
            <a:r>
              <a:rPr lang="en-US" sz="2000" b="1" dirty="0" smtClean="0">
                <a:solidFill>
                  <a:schemeClr val="tx2"/>
                </a:solidFill>
              </a:rPr>
              <a:t>) = position of column in array JA of node </a:t>
            </a:r>
            <a:r>
              <a:rPr lang="en-US" sz="2000" b="1" i="1" dirty="0" err="1" smtClean="0">
                <a:solidFill>
                  <a:schemeClr val="tx2"/>
                </a:solidFill>
              </a:rPr>
              <a:t>i</a:t>
            </a:r>
            <a:endParaRPr lang="en-US" sz="2000" b="1" i="1" dirty="0">
              <a:solidFill>
                <a:schemeClr val="tx2"/>
              </a:solidFill>
            </a:endParaRPr>
          </a:p>
        </p:txBody>
      </p:sp>
      <p:sp>
        <p:nvSpPr>
          <p:cNvPr id="10" name="TextBox 9"/>
          <p:cNvSpPr txBox="1"/>
          <p:nvPr/>
        </p:nvSpPr>
        <p:spPr>
          <a:xfrm>
            <a:off x="5292080" y="4665330"/>
            <a:ext cx="3851920" cy="1015663"/>
          </a:xfrm>
          <a:prstGeom prst="rect">
            <a:avLst/>
          </a:prstGeom>
          <a:noFill/>
        </p:spPr>
        <p:txBody>
          <a:bodyPr wrap="square" rtlCol="0">
            <a:spAutoFit/>
          </a:bodyPr>
          <a:lstStyle/>
          <a:p>
            <a:r>
              <a:rPr lang="en-US" sz="2000" b="1" dirty="0" smtClean="0">
                <a:solidFill>
                  <a:schemeClr val="tx2"/>
                </a:solidFill>
              </a:rPr>
              <a:t>JA(</a:t>
            </a:r>
            <a:r>
              <a:rPr lang="en-US" sz="2000" b="1" dirty="0" err="1" smtClean="0">
                <a:solidFill>
                  <a:schemeClr val="tx2"/>
                </a:solidFill>
              </a:rPr>
              <a:t>i</a:t>
            </a:r>
            <a:r>
              <a:rPr lang="en-US" sz="2000" b="1" dirty="0" smtClean="0">
                <a:solidFill>
                  <a:schemeClr val="tx2"/>
                </a:solidFill>
              </a:rPr>
              <a:t>) = corresponding position of column in matrix C of node </a:t>
            </a:r>
            <a:r>
              <a:rPr lang="en-US" sz="2000" b="1" i="1" dirty="0" smtClean="0">
                <a:solidFill>
                  <a:schemeClr val="tx2"/>
                </a:solidFill>
              </a:rPr>
              <a:t>I </a:t>
            </a:r>
            <a:r>
              <a:rPr lang="en-US" sz="2000" b="1" dirty="0" smtClean="0">
                <a:solidFill>
                  <a:schemeClr val="tx2"/>
                </a:solidFill>
              </a:rPr>
              <a:t>(time departure)</a:t>
            </a:r>
            <a:endParaRPr lang="en-US" sz="2000" b="1" dirty="0">
              <a:solidFill>
                <a:schemeClr val="tx2"/>
              </a:solidFill>
            </a:endParaRPr>
          </a:p>
        </p:txBody>
      </p:sp>
      <p:sp>
        <p:nvSpPr>
          <p:cNvPr id="11" name="TextBox 10"/>
          <p:cNvSpPr txBox="1"/>
          <p:nvPr/>
        </p:nvSpPr>
        <p:spPr>
          <a:xfrm>
            <a:off x="5328592" y="5581689"/>
            <a:ext cx="3851920" cy="1015663"/>
          </a:xfrm>
          <a:prstGeom prst="rect">
            <a:avLst/>
          </a:prstGeom>
          <a:noFill/>
        </p:spPr>
        <p:txBody>
          <a:bodyPr wrap="square" rtlCol="0">
            <a:spAutoFit/>
          </a:bodyPr>
          <a:lstStyle/>
          <a:p>
            <a:r>
              <a:rPr lang="en-US" sz="2000" b="1" dirty="0" smtClean="0">
                <a:solidFill>
                  <a:schemeClr val="tx2"/>
                </a:solidFill>
              </a:rPr>
              <a:t>A(</a:t>
            </a:r>
            <a:r>
              <a:rPr lang="en-US" sz="2000" b="1" dirty="0" err="1" smtClean="0">
                <a:solidFill>
                  <a:schemeClr val="tx2"/>
                </a:solidFill>
              </a:rPr>
              <a:t>i</a:t>
            </a:r>
            <a:r>
              <a:rPr lang="en-US" sz="2000" b="1" dirty="0" smtClean="0">
                <a:solidFill>
                  <a:schemeClr val="tx2"/>
                </a:solidFill>
              </a:rPr>
              <a:t>) = travel time from node (</a:t>
            </a:r>
            <a:r>
              <a:rPr lang="en-US" sz="2000" b="1" dirty="0" err="1" smtClean="0">
                <a:solidFill>
                  <a:schemeClr val="tx2"/>
                </a:solidFill>
              </a:rPr>
              <a:t>i</a:t>
            </a:r>
            <a:r>
              <a:rPr lang="en-US" sz="2000" b="1" dirty="0" smtClean="0">
                <a:solidFill>
                  <a:schemeClr val="tx2"/>
                </a:solidFill>
              </a:rPr>
              <a:t>) to destination when departure time is JA(</a:t>
            </a:r>
            <a:r>
              <a:rPr lang="en-US" sz="2000" b="1" dirty="0" err="1" smtClean="0">
                <a:solidFill>
                  <a:schemeClr val="tx2"/>
                </a:solidFill>
              </a:rPr>
              <a:t>i</a:t>
            </a:r>
            <a:r>
              <a:rPr lang="en-US" sz="2000" b="1" dirty="0" smtClean="0">
                <a:solidFill>
                  <a:schemeClr val="tx2"/>
                </a:solidFill>
              </a:rPr>
              <a:t>)</a:t>
            </a:r>
            <a:endParaRPr lang="en-US" sz="2000" b="1" dirty="0">
              <a:solidFill>
                <a:schemeClr val="tx2"/>
              </a:solidFill>
            </a:endParaRPr>
          </a:p>
        </p:txBody>
      </p:sp>
      <p:sp>
        <p:nvSpPr>
          <p:cNvPr id="12" name="Rectangle 11"/>
          <p:cNvSpPr/>
          <p:nvPr/>
        </p:nvSpPr>
        <p:spPr>
          <a:xfrm>
            <a:off x="827584" y="4005064"/>
            <a:ext cx="432048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19672" y="4941168"/>
            <a:ext cx="3168352" cy="707886"/>
          </a:xfrm>
          <a:prstGeom prst="rect">
            <a:avLst/>
          </a:prstGeom>
          <a:noFill/>
        </p:spPr>
        <p:txBody>
          <a:bodyPr wrap="square" rtlCol="0">
            <a:spAutoFit/>
          </a:bodyPr>
          <a:lstStyle/>
          <a:p>
            <a:r>
              <a:rPr lang="en-US" sz="2000" b="1" dirty="0" smtClean="0">
                <a:solidFill>
                  <a:srgbClr val="FF0000"/>
                </a:solidFill>
              </a:rPr>
              <a:t>Reduction of 60% in memory requirements</a:t>
            </a:r>
            <a:endParaRPr lang="en-US" sz="2000" b="1" dirty="0">
              <a:solidFill>
                <a:srgbClr val="FF0000"/>
              </a:solidFill>
            </a:endParaRPr>
          </a:p>
        </p:txBody>
      </p:sp>
      <p:sp>
        <p:nvSpPr>
          <p:cNvPr id="14" name="13 Marcador de número de diapositiva"/>
          <p:cNvSpPr>
            <a:spLocks noGrp="1"/>
          </p:cNvSpPr>
          <p:nvPr>
            <p:ph type="sldNum" sz="quarter" idx="12"/>
          </p:nvPr>
        </p:nvSpPr>
        <p:spPr/>
        <p:txBody>
          <a:bodyPr/>
          <a:lstStyle/>
          <a:p>
            <a:fld id="{5F14262F-7375-496D-BB5B-12F1B101D8A1}" type="slidenum">
              <a:rPr lang="es-ES" smtClean="0"/>
              <a:pPr/>
              <a:t>11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905000" y="609600"/>
            <a:ext cx="7010400" cy="720725"/>
          </a:xfrm>
          <a:prstGeom prst="roundRect">
            <a:avLst/>
          </a:prstGeom>
          <a:solidFill>
            <a:srgbClr val="E799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411" name="1 Título"/>
          <p:cNvSpPr>
            <a:spLocks noGrp="1"/>
          </p:cNvSpPr>
          <p:nvPr>
            <p:ph type="title"/>
          </p:nvPr>
        </p:nvSpPr>
        <p:spPr>
          <a:xfrm>
            <a:off x="1676400" y="1447800"/>
            <a:ext cx="5105400" cy="1219200"/>
          </a:xfrm>
        </p:spPr>
        <p:txBody>
          <a:bodyPr/>
          <a:lstStyle/>
          <a:p>
            <a:r>
              <a:rPr lang="en-US" sz="2400" dirty="0" smtClean="0">
                <a:solidFill>
                  <a:srgbClr val="C00000"/>
                </a:solidFill>
              </a:rPr>
              <a:t>Efficient Data Processing leads to accurate, high added value, reliable information</a:t>
            </a:r>
            <a:endParaRPr lang="en-US" sz="2400" dirty="0" smtClean="0">
              <a:solidFill>
                <a:srgbClr val="C00000"/>
              </a:solidFill>
              <a:cs typeface="Arial" charset="0"/>
            </a:endParaRPr>
          </a:p>
        </p:txBody>
      </p:sp>
      <p:sp>
        <p:nvSpPr>
          <p:cNvPr id="6" name="5 Marcador de número de diapositiva"/>
          <p:cNvSpPr>
            <a:spLocks noGrp="1"/>
          </p:cNvSpPr>
          <p:nvPr>
            <p:ph type="sldNum" sz="quarter" idx="12"/>
          </p:nvPr>
        </p:nvSpPr>
        <p:spPr/>
        <p:txBody>
          <a:bodyPr/>
          <a:lstStyle/>
          <a:p>
            <a:pPr>
              <a:defRPr/>
            </a:pPr>
            <a:fld id="{25BD07C1-F8AB-4E0A-B1B2-6C312B624440}" type="slidenum">
              <a:rPr lang="en-US" smtClean="0"/>
              <a:pPr>
                <a:defRPr/>
              </a:pPr>
              <a:t>2</a:t>
            </a:fld>
            <a:endParaRPr lang="en-US"/>
          </a:p>
        </p:txBody>
      </p:sp>
      <p:sp>
        <p:nvSpPr>
          <p:cNvPr id="20485" name="Rectangle 2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7414" name="6 CuadroTexto"/>
          <p:cNvSpPr txBox="1">
            <a:spLocks noChangeArrowheads="1"/>
          </p:cNvSpPr>
          <p:nvPr/>
        </p:nvSpPr>
        <p:spPr bwMode="auto">
          <a:xfrm>
            <a:off x="176213" y="700088"/>
            <a:ext cx="2020887" cy="400050"/>
          </a:xfrm>
          <a:prstGeom prst="rect">
            <a:avLst/>
          </a:prstGeom>
          <a:noFill/>
          <a:ln w="9525">
            <a:noFill/>
            <a:miter lim="800000"/>
            <a:headEnd/>
            <a:tailEnd/>
          </a:ln>
        </p:spPr>
        <p:txBody>
          <a:bodyPr>
            <a:spAutoFit/>
          </a:bodyPr>
          <a:lstStyle/>
          <a:p>
            <a:r>
              <a:rPr lang="es-ES_tradnl" sz="2000" b="1" dirty="0" err="1">
                <a:solidFill>
                  <a:srgbClr val="007BC0"/>
                </a:solidFill>
                <a:cs typeface="Arial" charset="0"/>
              </a:rPr>
              <a:t>Smartness</a:t>
            </a:r>
            <a:r>
              <a:rPr lang="es-ES_tradnl" sz="2000" b="1" dirty="0">
                <a:solidFill>
                  <a:srgbClr val="007BC0"/>
                </a:solidFill>
                <a:cs typeface="Arial" charset="0"/>
              </a:rPr>
              <a:t> </a:t>
            </a:r>
            <a:r>
              <a:rPr lang="es-ES_tradnl" sz="2000" b="1" dirty="0">
                <a:solidFill>
                  <a:srgbClr val="007BC0"/>
                </a:solidFill>
                <a:cs typeface="Arial" charset="0"/>
                <a:sym typeface="Symbol" pitchFamily="18" charset="2"/>
              </a:rPr>
              <a:t></a:t>
            </a:r>
            <a:endParaRPr lang="es-ES" sz="2000" b="1" dirty="0">
              <a:solidFill>
                <a:srgbClr val="007BC0"/>
              </a:solidFill>
              <a:cs typeface="Arial" charset="0"/>
            </a:endParaRPr>
          </a:p>
        </p:txBody>
      </p:sp>
      <p:sp>
        <p:nvSpPr>
          <p:cNvPr id="17415" name="2 CuadroTexto"/>
          <p:cNvSpPr txBox="1">
            <a:spLocks noChangeArrowheads="1"/>
          </p:cNvSpPr>
          <p:nvPr/>
        </p:nvSpPr>
        <p:spPr bwMode="auto">
          <a:xfrm>
            <a:off x="1905000" y="609600"/>
            <a:ext cx="7010400" cy="646331"/>
          </a:xfrm>
          <a:prstGeom prst="rect">
            <a:avLst/>
          </a:prstGeom>
          <a:noFill/>
          <a:ln w="9525">
            <a:noFill/>
            <a:miter lim="800000"/>
            <a:headEnd/>
            <a:tailEnd/>
          </a:ln>
        </p:spPr>
        <p:txBody>
          <a:bodyPr>
            <a:spAutoFit/>
          </a:bodyPr>
          <a:lstStyle/>
          <a:p>
            <a:r>
              <a:rPr lang="en-US" b="1" smtClean="0">
                <a:solidFill>
                  <a:srgbClr val="007BC0"/>
                </a:solidFill>
                <a:cs typeface="Arial" charset="0"/>
                <a:sym typeface="Symbol" pitchFamily="18" charset="2"/>
              </a:rPr>
              <a:t>Efficient Data Gathering (Technology) +</a:t>
            </a:r>
          </a:p>
          <a:p>
            <a:r>
              <a:rPr lang="en-US" b="1" smtClean="0">
                <a:solidFill>
                  <a:srgbClr val="007BC0"/>
                </a:solidFill>
                <a:cs typeface="Arial" charset="0"/>
                <a:sym typeface="Symbol" pitchFamily="18" charset="2"/>
              </a:rPr>
              <a:t>Efficient Data Processing (Computational Models)</a:t>
            </a:r>
            <a:endParaRPr lang="en-US"/>
          </a:p>
        </p:txBody>
      </p:sp>
      <p:sp>
        <p:nvSpPr>
          <p:cNvPr id="12" name="11 CuadroTexto"/>
          <p:cNvSpPr txBox="1"/>
          <p:nvPr/>
        </p:nvSpPr>
        <p:spPr>
          <a:xfrm>
            <a:off x="0" y="2514600"/>
            <a:ext cx="3200400" cy="830997"/>
          </a:xfrm>
          <a:prstGeom prst="rect">
            <a:avLst/>
          </a:prstGeom>
          <a:noFill/>
        </p:spPr>
        <p:txBody>
          <a:bodyPr>
            <a:spAutoFit/>
          </a:bodyPr>
          <a:lstStyle/>
          <a:p>
            <a:pPr algn="ctr">
              <a:defRPr/>
            </a:pPr>
            <a:r>
              <a:rPr lang="es-ES_tradnl" sz="2400" dirty="0" smtClean="0">
                <a:solidFill>
                  <a:srgbClr val="C00000"/>
                </a:solidFill>
                <a:latin typeface="+mn-lt"/>
              </a:rPr>
              <a:t>HOW MANY? </a:t>
            </a:r>
            <a:r>
              <a:rPr lang="es-ES_tradnl" sz="2400" dirty="0">
                <a:solidFill>
                  <a:srgbClr val="C00000"/>
                </a:solidFill>
                <a:latin typeface="+mn-lt"/>
              </a:rPr>
              <a:t>/ </a:t>
            </a:r>
            <a:r>
              <a:rPr lang="es-ES_tradnl" sz="2400" dirty="0" smtClean="0">
                <a:solidFill>
                  <a:srgbClr val="C00000"/>
                </a:solidFill>
                <a:latin typeface="+mn-lt"/>
              </a:rPr>
              <a:t>WHERE?</a:t>
            </a:r>
            <a:endParaRPr lang="es-ES_tradnl" sz="2400" dirty="0">
              <a:solidFill>
                <a:srgbClr val="C00000"/>
              </a:solidFill>
              <a:latin typeface="+mn-lt"/>
            </a:endParaRPr>
          </a:p>
          <a:p>
            <a:pPr algn="ctr">
              <a:defRPr/>
            </a:pPr>
            <a:r>
              <a:rPr lang="es-ES_tradnl" sz="2400" dirty="0" smtClean="0">
                <a:solidFill>
                  <a:srgbClr val="C00000"/>
                </a:solidFill>
                <a:latin typeface="+mn-lt"/>
              </a:rPr>
              <a:t>PURPOSE?</a:t>
            </a:r>
            <a:endParaRPr lang="es-ES" sz="2400" dirty="0">
              <a:solidFill>
                <a:srgbClr val="C00000"/>
              </a:solidFill>
              <a:latin typeface="+mn-lt"/>
            </a:endParaRPr>
          </a:p>
        </p:txBody>
      </p:sp>
      <p:sp>
        <p:nvSpPr>
          <p:cNvPr id="13" name="12 Forma libre"/>
          <p:cNvSpPr/>
          <p:nvPr/>
        </p:nvSpPr>
        <p:spPr>
          <a:xfrm flipH="1">
            <a:off x="1416368" y="3276600"/>
            <a:ext cx="45719" cy="790696"/>
          </a:xfrm>
          <a:custGeom>
            <a:avLst/>
            <a:gdLst>
              <a:gd name="connsiteX0" fmla="*/ 15949 w 696432"/>
              <a:gd name="connsiteY0" fmla="*/ 549348 h 549348"/>
              <a:gd name="connsiteX1" fmla="*/ 26581 w 696432"/>
              <a:gd name="connsiteY1" fmla="*/ 357962 h 549348"/>
              <a:gd name="connsiteX2" fmla="*/ 175437 w 696432"/>
              <a:gd name="connsiteY2" fmla="*/ 187841 h 549348"/>
              <a:gd name="connsiteX3" fmla="*/ 547576 w 696432"/>
              <a:gd name="connsiteY3" fmla="*/ 28353 h 549348"/>
              <a:gd name="connsiteX4" fmla="*/ 696432 w 696432"/>
              <a:gd name="connsiteY4" fmla="*/ 17720 h 549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432" h="549348">
                <a:moveTo>
                  <a:pt x="15949" y="549348"/>
                </a:moveTo>
                <a:cubicBezTo>
                  <a:pt x="7974" y="483780"/>
                  <a:pt x="0" y="418213"/>
                  <a:pt x="26581" y="357962"/>
                </a:cubicBezTo>
                <a:cubicBezTo>
                  <a:pt x="53162" y="297711"/>
                  <a:pt x="88604" y="242776"/>
                  <a:pt x="175437" y="187841"/>
                </a:cubicBezTo>
                <a:cubicBezTo>
                  <a:pt x="262270" y="132906"/>
                  <a:pt x="460744" y="56706"/>
                  <a:pt x="547576" y="28353"/>
                </a:cubicBezTo>
                <a:cubicBezTo>
                  <a:pt x="634408" y="0"/>
                  <a:pt x="665420" y="8860"/>
                  <a:pt x="696432" y="17720"/>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grpSp>
        <p:nvGrpSpPr>
          <p:cNvPr id="2" name="Group 21"/>
          <p:cNvGrpSpPr/>
          <p:nvPr/>
        </p:nvGrpSpPr>
        <p:grpSpPr>
          <a:xfrm>
            <a:off x="76200" y="4081583"/>
            <a:ext cx="3200400" cy="2624017"/>
            <a:chOff x="76200" y="4081583"/>
            <a:chExt cx="3200400" cy="2624017"/>
          </a:xfrm>
        </p:grpSpPr>
        <p:pic>
          <p:nvPicPr>
            <p:cNvPr id="17417" name="Picture 10"/>
            <p:cNvPicPr>
              <a:picLocks noChangeAspect="1" noChangeArrowheads="1"/>
            </p:cNvPicPr>
            <p:nvPr/>
          </p:nvPicPr>
          <p:blipFill>
            <a:blip r:embed="rId3" cstate="print"/>
            <a:srcRect l="2234" t="56887" r="57314" b="18652"/>
            <a:stretch>
              <a:fillRect/>
            </a:stretch>
          </p:blipFill>
          <p:spPr bwMode="auto">
            <a:xfrm>
              <a:off x="76200" y="4133671"/>
              <a:ext cx="2932158" cy="1267458"/>
            </a:xfrm>
            <a:prstGeom prst="rect">
              <a:avLst/>
            </a:prstGeom>
            <a:noFill/>
            <a:ln w="9525">
              <a:noFill/>
              <a:miter lim="800000"/>
              <a:headEnd/>
              <a:tailEnd/>
            </a:ln>
          </p:spPr>
        </p:pic>
        <p:sp>
          <p:nvSpPr>
            <p:cNvPr id="11" name="10 Elipse"/>
            <p:cNvSpPr/>
            <p:nvPr/>
          </p:nvSpPr>
          <p:spPr>
            <a:xfrm>
              <a:off x="76200" y="4081583"/>
              <a:ext cx="2895600" cy="1447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CuadroTexto"/>
            <p:cNvSpPr txBox="1"/>
            <p:nvPr/>
          </p:nvSpPr>
          <p:spPr>
            <a:xfrm>
              <a:off x="76200" y="5505271"/>
              <a:ext cx="3200400" cy="1200329"/>
            </a:xfrm>
            <a:prstGeom prst="rect">
              <a:avLst/>
            </a:prstGeom>
            <a:noFill/>
          </p:spPr>
          <p:txBody>
            <a:bodyPr wrap="square" rtlCol="0">
              <a:spAutoFit/>
            </a:bodyPr>
            <a:lstStyle/>
            <a:p>
              <a:r>
                <a:rPr lang="en-US" dirty="0" smtClean="0"/>
                <a:t>CITY: Transport Infrastructure + Sensor Network:</a:t>
              </a:r>
            </a:p>
            <a:p>
              <a:pPr>
                <a:buFont typeface="Arial" pitchFamily="34" charset="0"/>
                <a:buChar char="•"/>
              </a:pPr>
              <a:r>
                <a:rPr lang="en-US" dirty="0" smtClean="0"/>
                <a:t> Static (Loop, AVI, CCTV, …)</a:t>
              </a:r>
            </a:p>
            <a:p>
              <a:pPr>
                <a:buFont typeface="Arial" pitchFamily="34" charset="0"/>
                <a:buChar char="•"/>
              </a:pPr>
              <a:r>
                <a:rPr lang="en-US" dirty="0" smtClean="0"/>
                <a:t> Mobile: persons, vehicles</a:t>
              </a:r>
              <a:endParaRPr lang="en-US" dirty="0"/>
            </a:p>
          </p:txBody>
        </p:sp>
      </p:grpSp>
      <p:pic>
        <p:nvPicPr>
          <p:cNvPr id="7169" name="Picture 1" descr="C:\Users\Pablo\Mobitic\marketing\snapshots\Simetria\MFD.JPG"/>
          <p:cNvPicPr>
            <a:picLocks noChangeAspect="1" noChangeArrowheads="1"/>
          </p:cNvPicPr>
          <p:nvPr/>
        </p:nvPicPr>
        <p:blipFill>
          <a:blip r:embed="rId4" cstate="print"/>
          <a:srcRect t="10084" r="519" b="1219"/>
          <a:stretch>
            <a:fillRect/>
          </a:stretch>
        </p:blipFill>
        <p:spPr bwMode="auto">
          <a:xfrm>
            <a:off x="3657600" y="2807414"/>
            <a:ext cx="5015814" cy="3212385"/>
          </a:xfrm>
          <a:prstGeom prst="rect">
            <a:avLst/>
          </a:prstGeom>
          <a:noFill/>
        </p:spPr>
      </p:pic>
      <p:sp>
        <p:nvSpPr>
          <p:cNvPr id="15" name="14 CuadroTexto"/>
          <p:cNvSpPr txBox="1"/>
          <p:nvPr/>
        </p:nvSpPr>
        <p:spPr>
          <a:xfrm>
            <a:off x="3886200" y="5791200"/>
            <a:ext cx="3810000" cy="923330"/>
          </a:xfrm>
          <a:prstGeom prst="rect">
            <a:avLst/>
          </a:prstGeom>
          <a:noFill/>
        </p:spPr>
        <p:txBody>
          <a:bodyPr wrap="square" rtlCol="0">
            <a:spAutoFit/>
          </a:bodyPr>
          <a:lstStyle/>
          <a:p>
            <a:r>
              <a:rPr lang="en-US" dirty="0" smtClean="0"/>
              <a:t>CITY:</a:t>
            </a:r>
          </a:p>
          <a:p>
            <a:pPr>
              <a:buFont typeface="Arial" pitchFamily="34" charset="0"/>
              <a:buChar char="•"/>
            </a:pPr>
            <a:r>
              <a:rPr lang="en-US" dirty="0" smtClean="0"/>
              <a:t> Active Traffic Management</a:t>
            </a:r>
          </a:p>
          <a:p>
            <a:pPr>
              <a:buFont typeface="Arial" pitchFamily="34" charset="0"/>
              <a:buChar char="•"/>
            </a:pPr>
            <a:r>
              <a:rPr lang="en-US" dirty="0" smtClean="0"/>
              <a:t> Advanced Mobile Services</a:t>
            </a:r>
            <a:endParaRPr lang="en-US" dirty="0"/>
          </a:p>
        </p:txBody>
      </p:sp>
      <p:sp>
        <p:nvSpPr>
          <p:cNvPr id="18" name="17 Flecha doblada"/>
          <p:cNvSpPr/>
          <p:nvPr/>
        </p:nvSpPr>
        <p:spPr>
          <a:xfrm rot="5400000">
            <a:off x="6134100" y="2095500"/>
            <a:ext cx="1219200" cy="685800"/>
          </a:xfrm>
          <a:prstGeom prst="bentArrow">
            <a:avLst>
              <a:gd name="adj1" fmla="val 3485"/>
              <a:gd name="adj2" fmla="val 909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Flecha doblada"/>
          <p:cNvSpPr/>
          <p:nvPr/>
        </p:nvSpPr>
        <p:spPr>
          <a:xfrm>
            <a:off x="1219200" y="1600200"/>
            <a:ext cx="914400" cy="914400"/>
          </a:xfrm>
          <a:prstGeom prst="bentArrow">
            <a:avLst>
              <a:gd name="adj1" fmla="val 5000"/>
              <a:gd name="adj2" fmla="val 772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19 CuadroTexto"/>
          <p:cNvSpPr txBox="1"/>
          <p:nvPr/>
        </p:nvSpPr>
        <p:spPr>
          <a:xfrm>
            <a:off x="457200" y="1828800"/>
            <a:ext cx="765979" cy="369332"/>
          </a:xfrm>
          <a:prstGeom prst="rect">
            <a:avLst/>
          </a:prstGeom>
          <a:noFill/>
        </p:spPr>
        <p:txBody>
          <a:bodyPr wrap="none" rtlCol="0">
            <a:spAutoFit/>
          </a:bodyPr>
          <a:lstStyle/>
          <a:p>
            <a:r>
              <a:rPr lang="es-ES" dirty="0" smtClean="0"/>
              <a:t>DATA</a:t>
            </a:r>
            <a:endParaRPr lang="es-ES" dirty="0"/>
          </a:p>
        </p:txBody>
      </p:sp>
      <p:sp>
        <p:nvSpPr>
          <p:cNvPr id="21" name="20 CuadroTexto"/>
          <p:cNvSpPr txBox="1"/>
          <p:nvPr/>
        </p:nvSpPr>
        <p:spPr>
          <a:xfrm>
            <a:off x="7010400" y="2286000"/>
            <a:ext cx="1783373" cy="369332"/>
          </a:xfrm>
          <a:prstGeom prst="rect">
            <a:avLst/>
          </a:prstGeom>
          <a:noFill/>
        </p:spPr>
        <p:txBody>
          <a:bodyPr wrap="none" rtlCol="0">
            <a:spAutoFit/>
          </a:bodyPr>
          <a:lstStyle/>
          <a:p>
            <a:r>
              <a:rPr lang="es-ES" dirty="0" smtClean="0"/>
              <a:t>INFORMATION</a:t>
            </a:r>
            <a:endParaRPr lang="es-ES" dirty="0"/>
          </a:p>
        </p:txBody>
      </p:sp>
      <p:sp>
        <p:nvSpPr>
          <p:cNvPr id="23" name="22 CuadroTexto"/>
          <p:cNvSpPr txBox="1"/>
          <p:nvPr/>
        </p:nvSpPr>
        <p:spPr>
          <a:xfrm>
            <a:off x="3635896" y="0"/>
            <a:ext cx="4968552" cy="584775"/>
          </a:xfrm>
          <a:prstGeom prst="rect">
            <a:avLst/>
          </a:prstGeom>
          <a:noFill/>
        </p:spPr>
        <p:txBody>
          <a:bodyPr wrap="square" rtlCol="0">
            <a:spAutoFit/>
          </a:bodyPr>
          <a:lstStyle/>
          <a:p>
            <a:pPr algn="ctr"/>
            <a:r>
              <a:rPr lang="es-ES_tradnl" sz="3200" dirty="0" smtClean="0">
                <a:solidFill>
                  <a:srgbClr val="C00000"/>
                </a:solidFill>
              </a:rPr>
              <a:t>THE PROBLEM</a:t>
            </a:r>
            <a:endParaRPr lang="es-ES" sz="3200" dirty="0">
              <a:solidFill>
                <a:srgbClr val="C00000"/>
              </a:solidFill>
            </a:endParaRPr>
          </a:p>
        </p:txBody>
      </p:sp>
      <p:sp>
        <p:nvSpPr>
          <p:cNvPr id="24" name="23 Marcador de pie de página"/>
          <p:cNvSpPr>
            <a:spLocks noGrp="1"/>
          </p:cNvSpPr>
          <p:nvPr>
            <p:ph type="ftr" sz="quarter" idx="11"/>
          </p:nvPr>
        </p:nvSpPr>
        <p:spPr>
          <a:xfrm>
            <a:off x="2123728" y="6492875"/>
            <a:ext cx="5760640" cy="365125"/>
          </a:xfrm>
        </p:spPr>
        <p:txBody>
          <a:bodyPr/>
          <a:lstStyle/>
          <a:p>
            <a:r>
              <a:rPr lang="en-US" dirty="0" smtClean="0"/>
              <a:t>2nd Workshop on Graph-Based Technologies and Applications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411"/>
                                        </p:tgtEl>
                                        <p:attrNameLst>
                                          <p:attrName>style.visibility</p:attrName>
                                        </p:attrNameLst>
                                      </p:cBhvr>
                                      <p:to>
                                        <p:strVal val="visible"/>
                                      </p:to>
                                    </p:set>
                                    <p:animEffect transition="in" filter="blinds(horizontal)">
                                      <p:cBhvr>
                                        <p:cTn id="26" dur="500"/>
                                        <p:tgtEl>
                                          <p:spTgt spid="174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nodeType="withEffect">
                                  <p:stCondLst>
                                    <p:cond delay="0"/>
                                  </p:stCondLst>
                                  <p:childTnLst>
                                    <p:set>
                                      <p:cBhvr>
                                        <p:cTn id="39" dur="1" fill="hold">
                                          <p:stCondLst>
                                            <p:cond delay="0"/>
                                          </p:stCondLst>
                                        </p:cTn>
                                        <p:tgtEl>
                                          <p:spTgt spid="7169"/>
                                        </p:tgtEl>
                                        <p:attrNameLst>
                                          <p:attrName>style.visibility</p:attrName>
                                        </p:attrNameLst>
                                      </p:cBhvr>
                                      <p:to>
                                        <p:strVal val="visible"/>
                                      </p:to>
                                    </p:set>
                                    <p:animEffect transition="in" filter="blinds(horizontal)">
                                      <p:cBhvr>
                                        <p:cTn id="40"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2" grpId="0"/>
      <p:bldP spid="13" grpId="0" animBg="1"/>
      <p:bldP spid="15" grpId="0"/>
      <p:bldP spid="18" grpId="0" animBg="1"/>
      <p:bldP spid="19" grpId="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57200" y="381000"/>
            <a:ext cx="8229600" cy="800100"/>
          </a:xfrm>
        </p:spPr>
        <p:txBody>
          <a:bodyPr/>
          <a:lstStyle/>
          <a:p>
            <a:r>
              <a:rPr lang="es-ES" sz="2400" dirty="0" smtClean="0">
                <a:solidFill>
                  <a:srgbClr val="C00000"/>
                </a:solidFill>
              </a:rPr>
              <a:t>EXAMPLES OF SENSOR LOCATION</a:t>
            </a:r>
          </a:p>
        </p:txBody>
      </p:sp>
      <p:sp>
        <p:nvSpPr>
          <p:cNvPr id="5" name="4 Marcador de número de diapositiva"/>
          <p:cNvSpPr>
            <a:spLocks noGrp="1"/>
          </p:cNvSpPr>
          <p:nvPr>
            <p:ph type="sldNum" sz="quarter" idx="12"/>
          </p:nvPr>
        </p:nvSpPr>
        <p:spPr/>
        <p:txBody>
          <a:bodyPr/>
          <a:lstStyle/>
          <a:p>
            <a:pPr>
              <a:defRPr/>
            </a:pPr>
            <a:fld id="{2BFA4C20-7CE3-47E7-B853-AC37EFD50AE6}" type="slidenum">
              <a:rPr lang="es-ES" smtClean="0"/>
              <a:pPr>
                <a:defRPr/>
              </a:pPr>
              <a:t>3</a:t>
            </a:fld>
            <a:endParaRPr lang="es-ES" dirty="0"/>
          </a:p>
        </p:txBody>
      </p:sp>
      <p:sp>
        <p:nvSpPr>
          <p:cNvPr id="8" name="7 Abrir llave"/>
          <p:cNvSpPr/>
          <p:nvPr/>
        </p:nvSpPr>
        <p:spPr>
          <a:xfrm>
            <a:off x="6032500" y="4069140"/>
            <a:ext cx="452438" cy="1524000"/>
          </a:xfrm>
          <a:prstGeom prst="leftBrace">
            <a:avLst/>
          </a:pr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9" name="8 CuadroTexto"/>
          <p:cNvSpPr txBox="1"/>
          <p:nvPr/>
        </p:nvSpPr>
        <p:spPr>
          <a:xfrm>
            <a:off x="6400800" y="4069140"/>
            <a:ext cx="2362200" cy="1569660"/>
          </a:xfrm>
          <a:prstGeom prst="rect">
            <a:avLst/>
          </a:prstGeom>
          <a:noFill/>
        </p:spPr>
        <p:txBody>
          <a:bodyPr>
            <a:spAutoFit/>
          </a:bodyPr>
          <a:lstStyle/>
          <a:p>
            <a:pPr>
              <a:defRPr/>
            </a:pPr>
            <a:r>
              <a:rPr lang="en-US" sz="1600" b="1" dirty="0" smtClean="0">
                <a:latin typeface="+mn-lt"/>
              </a:rPr>
              <a:t>The Bluetooth/</a:t>
            </a:r>
            <a:r>
              <a:rPr lang="en-US" sz="1600" b="1" dirty="0" err="1" smtClean="0">
                <a:latin typeface="+mn-lt"/>
              </a:rPr>
              <a:t>Wifi</a:t>
            </a:r>
            <a:r>
              <a:rPr lang="en-US" sz="1600" b="1" dirty="0" smtClean="0">
                <a:latin typeface="+mn-lt"/>
              </a:rPr>
              <a:t> sensor (red circle) and its detection lobule (yellow area) intercepts part of the vehicles following all routes</a:t>
            </a:r>
            <a:endParaRPr lang="en-US" sz="1600" b="1" dirty="0">
              <a:latin typeface="+mn-lt"/>
            </a:endParaRPr>
          </a:p>
        </p:txBody>
      </p:sp>
      <p:sp>
        <p:nvSpPr>
          <p:cNvPr id="16" name="15 Abrir llave"/>
          <p:cNvSpPr/>
          <p:nvPr/>
        </p:nvSpPr>
        <p:spPr>
          <a:xfrm>
            <a:off x="6032500" y="1724561"/>
            <a:ext cx="452438" cy="1295400"/>
          </a:xfrm>
          <a:prstGeom prst="leftBrace">
            <a:avLst/>
          </a:pr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7" name="16 CuadroTexto"/>
          <p:cNvSpPr txBox="1"/>
          <p:nvPr/>
        </p:nvSpPr>
        <p:spPr>
          <a:xfrm>
            <a:off x="6400800" y="1724561"/>
            <a:ext cx="2268538" cy="1323439"/>
          </a:xfrm>
          <a:prstGeom prst="rect">
            <a:avLst/>
          </a:prstGeom>
          <a:noFill/>
        </p:spPr>
        <p:txBody>
          <a:bodyPr>
            <a:spAutoFit/>
          </a:bodyPr>
          <a:lstStyle/>
          <a:p>
            <a:pPr>
              <a:defRPr/>
            </a:pPr>
            <a:r>
              <a:rPr lang="en-US" sz="1600" b="1" dirty="0" err="1" smtClean="0">
                <a:latin typeface="+mn-lt"/>
              </a:rPr>
              <a:t>Magnetometres</a:t>
            </a:r>
            <a:r>
              <a:rPr lang="en-US" sz="1600" b="1" dirty="0" smtClean="0">
                <a:latin typeface="+mn-lt"/>
              </a:rPr>
              <a:t> detect all  vehicles coming from (1</a:t>
            </a:r>
            <a:r>
              <a:rPr lang="en-US" sz="1600" b="1" dirty="0">
                <a:latin typeface="+mn-lt"/>
              </a:rPr>
              <a:t>), (3) </a:t>
            </a:r>
            <a:r>
              <a:rPr lang="en-US" sz="1600" b="1" dirty="0" smtClean="0">
                <a:latin typeface="+mn-lt"/>
              </a:rPr>
              <a:t>and </a:t>
            </a:r>
            <a:r>
              <a:rPr lang="en-US" sz="1600" b="1" dirty="0">
                <a:latin typeface="+mn-lt"/>
              </a:rPr>
              <a:t>(4</a:t>
            </a:r>
            <a:r>
              <a:rPr lang="en-US" sz="1600" b="1" dirty="0" smtClean="0">
                <a:latin typeface="+mn-lt"/>
              </a:rPr>
              <a:t>), but not the ones coming from (</a:t>
            </a:r>
            <a:r>
              <a:rPr lang="en-US" sz="1600" b="1" dirty="0">
                <a:latin typeface="+mn-lt"/>
              </a:rPr>
              <a:t>2) y (5)</a:t>
            </a:r>
          </a:p>
        </p:txBody>
      </p:sp>
      <p:pic>
        <p:nvPicPr>
          <p:cNvPr id="21564" name="Picture 60"/>
          <p:cNvPicPr>
            <a:picLocks noChangeAspect="1" noChangeArrowheads="1"/>
          </p:cNvPicPr>
          <p:nvPr/>
        </p:nvPicPr>
        <p:blipFill>
          <a:blip r:embed="rId2" cstate="print"/>
          <a:srcRect/>
          <a:stretch>
            <a:fillRect/>
          </a:stretch>
        </p:blipFill>
        <p:spPr bwMode="auto">
          <a:xfrm>
            <a:off x="533400" y="1143000"/>
            <a:ext cx="5715000" cy="2328863"/>
          </a:xfrm>
          <a:prstGeom prst="rect">
            <a:avLst/>
          </a:prstGeom>
          <a:noFill/>
          <a:ln w="9525">
            <a:noFill/>
            <a:miter lim="800000"/>
            <a:headEnd/>
            <a:tailEnd/>
          </a:ln>
        </p:spPr>
      </p:pic>
      <p:pic>
        <p:nvPicPr>
          <p:cNvPr id="21566" name="Picture 62"/>
          <p:cNvPicPr>
            <a:picLocks noChangeAspect="1" noChangeArrowheads="1"/>
          </p:cNvPicPr>
          <p:nvPr/>
        </p:nvPicPr>
        <p:blipFill>
          <a:blip r:embed="rId3" cstate="print"/>
          <a:srcRect/>
          <a:stretch>
            <a:fillRect/>
          </a:stretch>
        </p:blipFill>
        <p:spPr bwMode="auto">
          <a:xfrm>
            <a:off x="533400" y="3657600"/>
            <a:ext cx="5638800" cy="2297113"/>
          </a:xfrm>
          <a:prstGeom prst="rect">
            <a:avLst/>
          </a:prstGeom>
          <a:noFill/>
          <a:ln w="9525">
            <a:noFill/>
            <a:miter lim="800000"/>
            <a:headEnd/>
            <a:tailEnd/>
          </a:ln>
        </p:spPr>
      </p:pic>
      <p:sp>
        <p:nvSpPr>
          <p:cNvPr id="132" name="131 CuadroTexto"/>
          <p:cNvSpPr txBox="1"/>
          <p:nvPr/>
        </p:nvSpPr>
        <p:spPr>
          <a:xfrm>
            <a:off x="609600" y="990600"/>
            <a:ext cx="2895600" cy="369888"/>
          </a:xfrm>
          <a:prstGeom prst="rect">
            <a:avLst/>
          </a:prstGeom>
          <a:noFill/>
        </p:spPr>
        <p:txBody>
          <a:bodyPr>
            <a:spAutoFit/>
          </a:bodyPr>
          <a:lstStyle/>
          <a:p>
            <a:pPr>
              <a:defRPr/>
            </a:pPr>
            <a:r>
              <a:rPr lang="es-ES_tradnl" b="1" dirty="0">
                <a:solidFill>
                  <a:srgbClr val="C00000"/>
                </a:solidFill>
                <a:latin typeface="+mn-lt"/>
              </a:rPr>
              <a:t>A) </a:t>
            </a:r>
            <a:r>
              <a:rPr lang="es-ES_tradnl" b="1" dirty="0" err="1" smtClean="0">
                <a:solidFill>
                  <a:srgbClr val="C00000"/>
                </a:solidFill>
                <a:latin typeface="+mn-lt"/>
              </a:rPr>
              <a:t>Sensors</a:t>
            </a:r>
            <a:r>
              <a:rPr lang="es-ES_tradnl" b="1" dirty="0" smtClean="0">
                <a:solidFill>
                  <a:srgbClr val="C00000"/>
                </a:solidFill>
                <a:latin typeface="+mn-lt"/>
              </a:rPr>
              <a:t> in </a:t>
            </a:r>
            <a:r>
              <a:rPr lang="es-ES_tradnl" b="1" dirty="0" err="1" smtClean="0">
                <a:solidFill>
                  <a:srgbClr val="C00000"/>
                </a:solidFill>
                <a:latin typeface="+mn-lt"/>
              </a:rPr>
              <a:t>streets</a:t>
            </a:r>
            <a:r>
              <a:rPr lang="es-ES_tradnl" b="1" dirty="0" smtClean="0">
                <a:solidFill>
                  <a:srgbClr val="C00000"/>
                </a:solidFill>
                <a:latin typeface="+mn-lt"/>
              </a:rPr>
              <a:t> </a:t>
            </a:r>
            <a:endParaRPr lang="es-ES" b="1" dirty="0">
              <a:solidFill>
                <a:srgbClr val="C00000"/>
              </a:solidFill>
              <a:latin typeface="+mn-lt"/>
            </a:endParaRPr>
          </a:p>
        </p:txBody>
      </p:sp>
      <p:sp>
        <p:nvSpPr>
          <p:cNvPr id="133" name="132 Rectángulo"/>
          <p:cNvSpPr/>
          <p:nvPr/>
        </p:nvSpPr>
        <p:spPr>
          <a:xfrm>
            <a:off x="609600" y="3505200"/>
            <a:ext cx="2804614" cy="369332"/>
          </a:xfrm>
          <a:prstGeom prst="rect">
            <a:avLst/>
          </a:prstGeom>
        </p:spPr>
        <p:txBody>
          <a:bodyPr wrap="none">
            <a:spAutoFit/>
          </a:bodyPr>
          <a:lstStyle/>
          <a:p>
            <a:pPr>
              <a:defRPr/>
            </a:pPr>
            <a:r>
              <a:rPr lang="es-ES_tradnl" b="1" dirty="0">
                <a:solidFill>
                  <a:srgbClr val="C00000"/>
                </a:solidFill>
                <a:latin typeface="+mn-lt"/>
              </a:rPr>
              <a:t>B) </a:t>
            </a:r>
            <a:r>
              <a:rPr lang="es-ES_tradnl" b="1" dirty="0" err="1" smtClean="0">
                <a:solidFill>
                  <a:srgbClr val="C00000"/>
                </a:solidFill>
                <a:latin typeface="+mn-lt"/>
              </a:rPr>
              <a:t>Sensors</a:t>
            </a:r>
            <a:r>
              <a:rPr lang="es-ES_tradnl" b="1" dirty="0" smtClean="0">
                <a:solidFill>
                  <a:srgbClr val="C00000"/>
                </a:solidFill>
                <a:latin typeface="+mn-lt"/>
              </a:rPr>
              <a:t> </a:t>
            </a:r>
            <a:r>
              <a:rPr lang="es-ES_tradnl" b="1" dirty="0" err="1" smtClean="0">
                <a:solidFill>
                  <a:srgbClr val="C00000"/>
                </a:solidFill>
                <a:latin typeface="+mn-lt"/>
              </a:rPr>
              <a:t>on</a:t>
            </a:r>
            <a:r>
              <a:rPr lang="es-ES_tradnl" b="1" dirty="0" smtClean="0">
                <a:solidFill>
                  <a:srgbClr val="C00000"/>
                </a:solidFill>
                <a:latin typeface="+mn-lt"/>
              </a:rPr>
              <a:t> </a:t>
            </a:r>
            <a:r>
              <a:rPr lang="es-ES_tradnl" b="1" dirty="0" err="1" smtClean="0">
                <a:solidFill>
                  <a:srgbClr val="C00000"/>
                </a:solidFill>
                <a:latin typeface="+mn-lt"/>
              </a:rPr>
              <a:t>intersections</a:t>
            </a:r>
            <a:r>
              <a:rPr lang="es-ES_tradnl" b="1" dirty="0" smtClean="0">
                <a:solidFill>
                  <a:srgbClr val="C00000"/>
                </a:solidFill>
                <a:latin typeface="+mn-lt"/>
              </a:rPr>
              <a:t> </a:t>
            </a:r>
            <a:endParaRPr lang="es-ES" b="1" dirty="0">
              <a:solidFill>
                <a:srgbClr val="C00000"/>
              </a:solidFill>
              <a:latin typeface="+mn-lt"/>
            </a:endParaRPr>
          </a:p>
        </p:txBody>
      </p:sp>
      <p:sp>
        <p:nvSpPr>
          <p:cNvPr id="134" name="133 Rectángulo"/>
          <p:cNvSpPr/>
          <p:nvPr/>
        </p:nvSpPr>
        <p:spPr>
          <a:xfrm>
            <a:off x="685800" y="5943600"/>
            <a:ext cx="6828280" cy="369332"/>
          </a:xfrm>
          <a:prstGeom prst="rect">
            <a:avLst/>
          </a:prstGeom>
        </p:spPr>
        <p:txBody>
          <a:bodyPr wrap="none">
            <a:spAutoFit/>
          </a:bodyPr>
          <a:lstStyle/>
          <a:p>
            <a:pPr>
              <a:defRPr/>
            </a:pPr>
            <a:r>
              <a:rPr lang="es-ES_tradnl" b="1" dirty="0">
                <a:solidFill>
                  <a:srgbClr val="C00000"/>
                </a:solidFill>
                <a:latin typeface="+mn-lt"/>
              </a:rPr>
              <a:t>C) </a:t>
            </a:r>
            <a:r>
              <a:rPr lang="es-ES_tradnl" b="1" dirty="0" err="1" smtClean="0">
                <a:solidFill>
                  <a:srgbClr val="C00000"/>
                </a:solidFill>
                <a:latin typeface="+mn-lt"/>
              </a:rPr>
              <a:t>Optimum</a:t>
            </a:r>
            <a:r>
              <a:rPr lang="es-ES_tradnl" b="1" dirty="0" smtClean="0">
                <a:solidFill>
                  <a:srgbClr val="C00000"/>
                </a:solidFill>
                <a:latin typeface="+mn-lt"/>
              </a:rPr>
              <a:t>: </a:t>
            </a:r>
            <a:r>
              <a:rPr lang="es-ES_tradnl" b="1" dirty="0" err="1" smtClean="0">
                <a:solidFill>
                  <a:srgbClr val="C00000"/>
                </a:solidFill>
                <a:latin typeface="+mn-lt"/>
              </a:rPr>
              <a:t>Hybrid</a:t>
            </a:r>
            <a:r>
              <a:rPr lang="es-ES_tradnl" b="1" dirty="0" smtClean="0">
                <a:solidFill>
                  <a:srgbClr val="C00000"/>
                </a:solidFill>
                <a:latin typeface="+mn-lt"/>
              </a:rPr>
              <a:t> </a:t>
            </a:r>
            <a:r>
              <a:rPr lang="es-ES_tradnl" b="1" dirty="0" err="1" smtClean="0">
                <a:solidFill>
                  <a:srgbClr val="C00000"/>
                </a:solidFill>
                <a:latin typeface="+mn-lt"/>
              </a:rPr>
              <a:t>layout</a:t>
            </a:r>
            <a:r>
              <a:rPr lang="es-ES_tradnl" b="1" dirty="0" smtClean="0">
                <a:solidFill>
                  <a:srgbClr val="C00000"/>
                </a:solidFill>
                <a:latin typeface="+mn-lt"/>
              </a:rPr>
              <a:t> – </a:t>
            </a:r>
            <a:r>
              <a:rPr lang="es-ES_tradnl" b="1" dirty="0" err="1" smtClean="0">
                <a:solidFill>
                  <a:srgbClr val="C00000"/>
                </a:solidFill>
                <a:latin typeface="+mn-lt"/>
              </a:rPr>
              <a:t>sensors</a:t>
            </a:r>
            <a:r>
              <a:rPr lang="es-ES_tradnl" b="1" dirty="0" smtClean="0">
                <a:solidFill>
                  <a:srgbClr val="C00000"/>
                </a:solidFill>
                <a:latin typeface="+mn-lt"/>
              </a:rPr>
              <a:t> </a:t>
            </a:r>
            <a:r>
              <a:rPr lang="es-ES_tradnl" b="1" dirty="0" err="1" smtClean="0">
                <a:solidFill>
                  <a:srgbClr val="C00000"/>
                </a:solidFill>
                <a:latin typeface="+mn-lt"/>
              </a:rPr>
              <a:t>both</a:t>
            </a:r>
            <a:r>
              <a:rPr lang="es-ES_tradnl" b="1" dirty="0" smtClean="0">
                <a:solidFill>
                  <a:srgbClr val="C00000"/>
                </a:solidFill>
                <a:latin typeface="+mn-lt"/>
              </a:rPr>
              <a:t> in </a:t>
            </a:r>
            <a:r>
              <a:rPr lang="es-ES_tradnl" b="1" dirty="0" err="1" smtClean="0">
                <a:solidFill>
                  <a:srgbClr val="C00000"/>
                </a:solidFill>
                <a:latin typeface="+mn-lt"/>
              </a:rPr>
              <a:t>streets</a:t>
            </a:r>
            <a:r>
              <a:rPr lang="es-ES_tradnl" b="1" dirty="0" smtClean="0">
                <a:solidFill>
                  <a:srgbClr val="C00000"/>
                </a:solidFill>
                <a:latin typeface="+mn-lt"/>
              </a:rPr>
              <a:t> and </a:t>
            </a:r>
            <a:r>
              <a:rPr lang="es-ES_tradnl" b="1" dirty="0" err="1" smtClean="0">
                <a:solidFill>
                  <a:srgbClr val="C00000"/>
                </a:solidFill>
                <a:latin typeface="+mn-lt"/>
              </a:rPr>
              <a:t>intersections</a:t>
            </a:r>
            <a:endParaRPr lang="es-ES" b="1" dirty="0">
              <a:solidFill>
                <a:srgbClr val="C00000"/>
              </a:solidFill>
              <a:latin typeface="+mn-lt"/>
            </a:endParaRPr>
          </a:p>
        </p:txBody>
      </p:sp>
      <p:sp>
        <p:nvSpPr>
          <p:cNvPr id="13" name="12 Marcador de pie de página"/>
          <p:cNvSpPr>
            <a:spLocks noGrp="1"/>
          </p:cNvSpPr>
          <p:nvPr>
            <p:ph type="ftr" sz="quarter" idx="11"/>
          </p:nvPr>
        </p:nvSpPr>
        <p:spPr>
          <a:xfrm>
            <a:off x="1691680" y="6356350"/>
            <a:ext cx="5472608" cy="365125"/>
          </a:xfrm>
        </p:spPr>
        <p:txBody>
          <a:bodyPr/>
          <a:lstStyle/>
          <a:p>
            <a:r>
              <a:rPr lang="en-US" dirty="0" smtClean="0"/>
              <a:t>2nd Workshop on Graph-Based Technologies and Applications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ox(in)">
                                      <p:cBhvr>
                                        <p:cTn id="7" dur="500"/>
                                        <p:tgtEl>
                                          <p:spTgt spid="132"/>
                                        </p:tgtEl>
                                      </p:cBhvr>
                                    </p:animEffect>
                                  </p:childTnLst>
                                </p:cTn>
                              </p:par>
                              <p:par>
                                <p:cTn id="8" presetID="4" presetClass="entr" presetSubtype="16" fill="hold" nodeType="withEffect">
                                  <p:stCondLst>
                                    <p:cond delay="0"/>
                                  </p:stCondLst>
                                  <p:childTnLst>
                                    <p:set>
                                      <p:cBhvr>
                                        <p:cTn id="9" dur="1" fill="hold">
                                          <p:stCondLst>
                                            <p:cond delay="0"/>
                                          </p:stCondLst>
                                        </p:cTn>
                                        <p:tgtEl>
                                          <p:spTgt spid="21564"/>
                                        </p:tgtEl>
                                        <p:attrNameLst>
                                          <p:attrName>style.visibility</p:attrName>
                                        </p:attrNameLst>
                                      </p:cBhvr>
                                      <p:to>
                                        <p:strVal val="visible"/>
                                      </p:to>
                                    </p:set>
                                    <p:animEffect transition="in" filter="box(in)">
                                      <p:cBhvr>
                                        <p:cTn id="10" dur="500"/>
                                        <p:tgtEl>
                                          <p:spTgt spid="2156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box(in)">
                                      <p:cBhvr>
                                        <p:cTn id="23" dur="500"/>
                                        <p:tgtEl>
                                          <p:spTgt spid="133"/>
                                        </p:tgtEl>
                                      </p:cBhvr>
                                    </p:animEffect>
                                  </p:childTnLst>
                                </p:cTn>
                              </p:par>
                              <p:par>
                                <p:cTn id="24" presetID="4" presetClass="entr" presetSubtype="16" fill="hold" nodeType="withEffect">
                                  <p:stCondLst>
                                    <p:cond delay="0"/>
                                  </p:stCondLst>
                                  <p:childTnLst>
                                    <p:set>
                                      <p:cBhvr>
                                        <p:cTn id="25" dur="1" fill="hold">
                                          <p:stCondLst>
                                            <p:cond delay="0"/>
                                          </p:stCondLst>
                                        </p:cTn>
                                        <p:tgtEl>
                                          <p:spTgt spid="21566"/>
                                        </p:tgtEl>
                                        <p:attrNameLst>
                                          <p:attrName>style.visibility</p:attrName>
                                        </p:attrNameLst>
                                      </p:cBhvr>
                                      <p:to>
                                        <p:strVal val="visible"/>
                                      </p:to>
                                    </p:set>
                                    <p:animEffect transition="in" filter="box(in)">
                                      <p:cBhvr>
                                        <p:cTn id="26" dur="500"/>
                                        <p:tgtEl>
                                          <p:spTgt spid="2156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box(in)">
                                      <p:cBhvr>
                                        <p:cTn id="3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animBg="1"/>
      <p:bldP spid="17" grpId="0"/>
      <p:bldP spid="132" grpId="0"/>
      <p:bldP spid="133" grpId="0"/>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3419872" y="332656"/>
            <a:ext cx="5338936" cy="731838"/>
          </a:xfrm>
        </p:spPr>
        <p:txBody>
          <a:bodyPr>
            <a:normAutofit/>
          </a:bodyPr>
          <a:lstStyle/>
          <a:p>
            <a:r>
              <a:rPr lang="es-ES_tradnl" sz="3200" dirty="0" smtClean="0">
                <a:solidFill>
                  <a:srgbClr val="C00000"/>
                </a:solidFill>
              </a:rPr>
              <a:t>FORMULATING THE SOLUTION</a:t>
            </a:r>
            <a:endParaRPr lang="es-ES" sz="3200" dirty="0" smtClean="0">
              <a:solidFill>
                <a:srgbClr val="C00000"/>
              </a:solidFill>
            </a:endParaRPr>
          </a:p>
        </p:txBody>
      </p:sp>
      <p:sp>
        <p:nvSpPr>
          <p:cNvPr id="5" name="4 Marcador de número de diapositiva"/>
          <p:cNvSpPr>
            <a:spLocks noGrp="1"/>
          </p:cNvSpPr>
          <p:nvPr>
            <p:ph type="sldNum" sz="quarter" idx="12"/>
          </p:nvPr>
        </p:nvSpPr>
        <p:spPr/>
        <p:txBody>
          <a:bodyPr/>
          <a:lstStyle/>
          <a:p>
            <a:pPr>
              <a:defRPr/>
            </a:pPr>
            <a:fld id="{62E05AEC-1E91-402F-98CB-FF68DBA02953}" type="slidenum">
              <a:rPr lang="es-ES" smtClean="0"/>
              <a:pPr>
                <a:defRPr/>
              </a:pPr>
              <a:t>4</a:t>
            </a:fld>
            <a:endParaRPr lang="es-ES" dirty="0"/>
          </a:p>
        </p:txBody>
      </p:sp>
      <p:sp>
        <p:nvSpPr>
          <p:cNvPr id="6" name="5 CuadroTexto"/>
          <p:cNvSpPr txBox="1"/>
          <p:nvPr/>
        </p:nvSpPr>
        <p:spPr>
          <a:xfrm>
            <a:off x="2123728" y="913384"/>
            <a:ext cx="1307976" cy="769441"/>
          </a:xfrm>
          <a:prstGeom prst="rect">
            <a:avLst/>
          </a:prstGeom>
          <a:noFill/>
          <a:ln w="28575">
            <a:solidFill>
              <a:schemeClr val="accent6">
                <a:lumMod val="75000"/>
              </a:schemeClr>
            </a:solidFill>
          </a:ln>
        </p:spPr>
        <p:txBody>
          <a:bodyPr wrap="square">
            <a:spAutoFit/>
          </a:bodyPr>
          <a:lstStyle/>
          <a:p>
            <a:pPr>
              <a:buFont typeface="Arial" pitchFamily="34" charset="0"/>
              <a:buChar char="•"/>
              <a:defRPr/>
            </a:pPr>
            <a:r>
              <a:rPr lang="es-ES_tradnl" sz="1100" b="1" dirty="0" smtClean="0">
                <a:latin typeface="+mn-lt"/>
              </a:rPr>
              <a:t>PLAUSIBLE PATHS IDENTIFICATION</a:t>
            </a:r>
            <a:endParaRPr lang="es-ES_tradnl" sz="1100" b="1" dirty="0">
              <a:latin typeface="+mn-lt"/>
            </a:endParaRPr>
          </a:p>
          <a:p>
            <a:pPr>
              <a:buFont typeface="Arial" pitchFamily="34" charset="0"/>
              <a:buChar char="•"/>
              <a:defRPr/>
            </a:pPr>
            <a:r>
              <a:rPr lang="es-ES_tradnl" sz="1100" b="1" dirty="0">
                <a:latin typeface="+mn-lt"/>
              </a:rPr>
              <a:t> </a:t>
            </a:r>
            <a:r>
              <a:rPr lang="es-ES_tradnl" sz="1100" b="1" dirty="0" smtClean="0">
                <a:latin typeface="+mn-lt"/>
              </a:rPr>
              <a:t>PATH FLOW IDENTIFICATION</a:t>
            </a:r>
            <a:endParaRPr lang="es-ES" sz="1100" b="1" dirty="0">
              <a:latin typeface="+mn-lt"/>
            </a:endParaRPr>
          </a:p>
        </p:txBody>
      </p:sp>
      <p:cxnSp>
        <p:nvCxnSpPr>
          <p:cNvPr id="38914" name="AutoShape 2"/>
          <p:cNvCxnSpPr>
            <a:cxnSpLocks noChangeShapeType="1"/>
          </p:cNvCxnSpPr>
          <p:nvPr/>
        </p:nvCxnSpPr>
        <p:spPr bwMode="auto">
          <a:xfrm>
            <a:off x="3431704" y="1235224"/>
            <a:ext cx="276200" cy="249560"/>
          </a:xfrm>
          <a:prstGeom prst="straightConnector1">
            <a:avLst/>
          </a:prstGeom>
          <a:noFill/>
          <a:ln w="38100">
            <a:solidFill>
              <a:srgbClr val="000000"/>
            </a:solidFill>
            <a:round/>
            <a:headEnd/>
            <a:tailEnd type="triangle" w="med" len="med"/>
          </a:ln>
        </p:spPr>
      </p:cxnSp>
      <p:cxnSp>
        <p:nvCxnSpPr>
          <p:cNvPr id="38918" name="AutoShape 6"/>
          <p:cNvCxnSpPr>
            <a:cxnSpLocks noChangeShapeType="1"/>
          </p:cNvCxnSpPr>
          <p:nvPr/>
        </p:nvCxnSpPr>
        <p:spPr bwMode="auto">
          <a:xfrm>
            <a:off x="6096000" y="1828800"/>
            <a:ext cx="485775" cy="0"/>
          </a:xfrm>
          <a:prstGeom prst="straightConnector1">
            <a:avLst/>
          </a:prstGeom>
          <a:noFill/>
          <a:ln w="38100">
            <a:solidFill>
              <a:srgbClr val="000000"/>
            </a:solidFill>
            <a:round/>
            <a:headEnd/>
            <a:tailEnd type="triangle" w="med" len="med"/>
          </a:ln>
        </p:spPr>
      </p:cxnSp>
      <p:sp>
        <p:nvSpPr>
          <p:cNvPr id="38920" name="Text Box 8"/>
          <p:cNvSpPr txBox="1">
            <a:spLocks noChangeArrowheads="1"/>
          </p:cNvSpPr>
          <p:nvPr/>
        </p:nvSpPr>
        <p:spPr bwMode="auto">
          <a:xfrm>
            <a:off x="2123728" y="1844824"/>
            <a:ext cx="1279401" cy="762000"/>
          </a:xfrm>
          <a:prstGeom prst="rect">
            <a:avLst/>
          </a:prstGeom>
          <a:solidFill>
            <a:srgbClr val="FFFFFF"/>
          </a:solidFill>
          <a:ln w="28575">
            <a:solidFill>
              <a:srgbClr val="000000"/>
            </a:solidFill>
            <a:miter lim="800000"/>
            <a:headEnd/>
            <a:tailEnd/>
          </a:ln>
        </p:spPr>
        <p:txBody>
          <a:bodyPr anchor="ctr" anchorCtr="0"/>
          <a:lstStyle/>
          <a:p>
            <a:pPr algn="ctr"/>
            <a:r>
              <a:rPr lang="es-ES_tradnl" sz="1100" b="1" dirty="0" smtClean="0">
                <a:latin typeface="Calibri" pitchFamily="34" charset="0"/>
              </a:rPr>
              <a:t>SPECIFIC CRITERIA FOR SENSOR DEPLOYMENT</a:t>
            </a:r>
            <a:endParaRPr lang="es-ES" dirty="0"/>
          </a:p>
        </p:txBody>
      </p:sp>
      <p:grpSp>
        <p:nvGrpSpPr>
          <p:cNvPr id="2" name="23 Grupo"/>
          <p:cNvGrpSpPr>
            <a:grpSpLocks/>
          </p:cNvGrpSpPr>
          <p:nvPr/>
        </p:nvGrpSpPr>
        <p:grpSpPr bwMode="auto">
          <a:xfrm>
            <a:off x="3707904" y="1268760"/>
            <a:ext cx="1419225" cy="1066800"/>
            <a:chOff x="4495800" y="1828800"/>
            <a:chExt cx="1419225" cy="1066800"/>
          </a:xfrm>
        </p:grpSpPr>
        <p:sp>
          <p:nvSpPr>
            <p:cNvPr id="23579" name="Rectangle 10"/>
            <p:cNvSpPr>
              <a:spLocks noChangeArrowheads="1"/>
            </p:cNvSpPr>
            <p:nvPr/>
          </p:nvSpPr>
          <p:spPr bwMode="auto">
            <a:xfrm>
              <a:off x="4495800" y="1828800"/>
              <a:ext cx="1419225" cy="1066800"/>
            </a:xfrm>
            <a:prstGeom prst="rect">
              <a:avLst/>
            </a:prstGeom>
            <a:noFill/>
            <a:ln w="19050">
              <a:solidFill>
                <a:srgbClr val="000000"/>
              </a:solidFill>
              <a:miter lim="800000"/>
              <a:headEnd/>
              <a:tailEnd/>
            </a:ln>
          </p:spPr>
          <p:txBody>
            <a:bodyPr/>
            <a:lstStyle/>
            <a:p>
              <a:endParaRPr lang="en-US"/>
            </a:p>
          </p:txBody>
        </p:sp>
        <p:sp>
          <p:nvSpPr>
            <p:cNvPr id="23580" name="Text Box 11"/>
            <p:cNvSpPr txBox="1">
              <a:spLocks noChangeArrowheads="1"/>
            </p:cNvSpPr>
            <p:nvPr/>
          </p:nvSpPr>
          <p:spPr bwMode="auto">
            <a:xfrm>
              <a:off x="4495800" y="1828800"/>
              <a:ext cx="1370330" cy="1066800"/>
            </a:xfrm>
            <a:prstGeom prst="rect">
              <a:avLst/>
            </a:prstGeom>
            <a:noFill/>
            <a:ln w="9525">
              <a:noFill/>
              <a:miter lim="800000"/>
              <a:headEnd/>
              <a:tailEnd/>
            </a:ln>
          </p:spPr>
          <p:txBody>
            <a:bodyPr anchor="ctr" anchorCtr="0"/>
            <a:lstStyle/>
            <a:p>
              <a:pPr algn="ctr"/>
              <a:r>
                <a:rPr lang="es-ES_tradnl" sz="1100" b="1" dirty="0" smtClean="0">
                  <a:latin typeface="Calibri" pitchFamily="34" charset="0"/>
                </a:rPr>
                <a:t>LOCATION MODELS </a:t>
              </a:r>
              <a:r>
                <a:rPr lang="es-ES_tradnl" sz="1100" b="1" dirty="0" smtClean="0">
                  <a:solidFill>
                    <a:srgbClr val="0000CC"/>
                  </a:solidFill>
                  <a:latin typeface="Calibri" pitchFamily="34" charset="0"/>
                </a:rPr>
                <a:t>(DEPENDING ON CRITERIA) </a:t>
              </a:r>
              <a:r>
                <a:rPr lang="es-ES_tradnl" sz="1100" b="1" dirty="0" smtClean="0">
                  <a:latin typeface="Calibri" pitchFamily="34" charset="0"/>
                </a:rPr>
                <a:t>FOR SENSOR DEPLOYMENT</a:t>
              </a:r>
              <a:endParaRPr lang="es-ES" dirty="0"/>
            </a:p>
          </p:txBody>
        </p:sp>
      </p:grpSp>
      <p:grpSp>
        <p:nvGrpSpPr>
          <p:cNvPr id="3" name="26 Grupo"/>
          <p:cNvGrpSpPr>
            <a:grpSpLocks/>
          </p:cNvGrpSpPr>
          <p:nvPr/>
        </p:nvGrpSpPr>
        <p:grpSpPr bwMode="auto">
          <a:xfrm>
            <a:off x="5436096" y="1268760"/>
            <a:ext cx="1600200" cy="1101725"/>
            <a:chOff x="2438400" y="1828517"/>
            <a:chExt cx="1485900" cy="1101725"/>
          </a:xfrm>
        </p:grpSpPr>
        <p:sp>
          <p:nvSpPr>
            <p:cNvPr id="23577" name="AutoShape 13"/>
            <p:cNvSpPr>
              <a:spLocks noChangeArrowheads="1"/>
            </p:cNvSpPr>
            <p:nvPr/>
          </p:nvSpPr>
          <p:spPr bwMode="auto">
            <a:xfrm>
              <a:off x="2438400" y="1828517"/>
              <a:ext cx="1485900" cy="1066185"/>
            </a:xfrm>
            <a:prstGeom prst="flowChartPredefinedProcess">
              <a:avLst/>
            </a:prstGeom>
            <a:solidFill>
              <a:srgbClr val="FFFFFF"/>
            </a:solidFill>
            <a:ln w="19050">
              <a:solidFill>
                <a:srgbClr val="000000"/>
              </a:solidFill>
              <a:miter lim="800000"/>
              <a:headEnd/>
              <a:tailEnd/>
            </a:ln>
          </p:spPr>
          <p:txBody>
            <a:bodyPr/>
            <a:lstStyle/>
            <a:p>
              <a:endParaRPr lang="en-US"/>
            </a:p>
          </p:txBody>
        </p:sp>
        <p:sp>
          <p:nvSpPr>
            <p:cNvPr id="23578" name="Text Box 14"/>
            <p:cNvSpPr txBox="1">
              <a:spLocks noChangeArrowheads="1"/>
            </p:cNvSpPr>
            <p:nvPr/>
          </p:nvSpPr>
          <p:spPr bwMode="auto">
            <a:xfrm>
              <a:off x="2514600" y="1828517"/>
              <a:ext cx="1371600" cy="1101725"/>
            </a:xfrm>
            <a:prstGeom prst="rect">
              <a:avLst/>
            </a:prstGeom>
            <a:noFill/>
            <a:ln w="9525">
              <a:noFill/>
              <a:miter lim="800000"/>
              <a:headEnd/>
              <a:tailEnd/>
            </a:ln>
          </p:spPr>
          <p:txBody>
            <a:bodyPr/>
            <a:lstStyle/>
            <a:p>
              <a:pPr algn="ctr"/>
              <a:r>
                <a:rPr lang="es-ES_tradnl" sz="1100" b="1" dirty="0">
                  <a:latin typeface="Calibri" pitchFamily="34" charset="0"/>
                </a:rPr>
                <a:t>BASE </a:t>
              </a:r>
              <a:r>
                <a:rPr lang="es-ES_tradnl" sz="1100" b="1" dirty="0" smtClean="0">
                  <a:latin typeface="Calibri" pitchFamily="34" charset="0"/>
                </a:rPr>
                <a:t>OF LOCATION ALGORITHMS ACCORDING TO MODEL</a:t>
              </a:r>
              <a:endParaRPr lang="es-ES_tradnl" sz="1100" b="1" dirty="0">
                <a:latin typeface="Calibri" pitchFamily="34" charset="0"/>
              </a:endParaRPr>
            </a:p>
            <a:p>
              <a:pPr algn="ctr"/>
              <a:r>
                <a:rPr lang="es-ES_tradnl" sz="1100" b="1" dirty="0" smtClean="0">
                  <a:solidFill>
                    <a:srgbClr val="000099"/>
                  </a:solidFill>
                  <a:latin typeface="Calibri" pitchFamily="34" charset="0"/>
                </a:rPr>
                <a:t>HEURISTIC SOLUTIONS</a:t>
              </a:r>
              <a:endParaRPr lang="es-ES" dirty="0"/>
            </a:p>
          </p:txBody>
        </p:sp>
      </p:grpSp>
      <p:cxnSp>
        <p:nvCxnSpPr>
          <p:cNvPr id="22" name="21 Conector recto de flecha"/>
          <p:cNvCxnSpPr/>
          <p:nvPr/>
        </p:nvCxnSpPr>
        <p:spPr>
          <a:xfrm flipV="1">
            <a:off x="3431704" y="2060848"/>
            <a:ext cx="276200" cy="1649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AutoShape 6"/>
          <p:cNvCxnSpPr>
            <a:cxnSpLocks noChangeShapeType="1"/>
          </p:cNvCxnSpPr>
          <p:nvPr/>
        </p:nvCxnSpPr>
        <p:spPr bwMode="auto">
          <a:xfrm>
            <a:off x="5148064" y="1844824"/>
            <a:ext cx="288032" cy="0"/>
          </a:xfrm>
          <a:prstGeom prst="straightConnector1">
            <a:avLst/>
          </a:prstGeom>
          <a:noFill/>
          <a:ln w="38100">
            <a:solidFill>
              <a:srgbClr val="000000"/>
            </a:solidFill>
            <a:round/>
            <a:headEnd/>
            <a:tailEnd type="triangle" w="med" len="med"/>
          </a:ln>
        </p:spPr>
      </p:cxnSp>
      <p:pic>
        <p:nvPicPr>
          <p:cNvPr id="30" name="29 Imagen" descr="D:\Conferences 2012\TRB2012\Detection Layout\Revised\TRB -Detection Layout (secciones candidatas data fusion) (Figure 6).jpg"/>
          <p:cNvPicPr>
            <a:picLocks noChangeAspect="1" noChangeArrowheads="1"/>
          </p:cNvPicPr>
          <p:nvPr/>
        </p:nvPicPr>
        <p:blipFill>
          <a:blip r:embed="rId2" cstate="print"/>
          <a:srcRect/>
          <a:stretch>
            <a:fillRect/>
          </a:stretch>
        </p:blipFill>
        <p:spPr bwMode="auto">
          <a:xfrm>
            <a:off x="7380312" y="1268760"/>
            <a:ext cx="1600200" cy="1039813"/>
          </a:xfrm>
          <a:prstGeom prst="rect">
            <a:avLst/>
          </a:prstGeom>
          <a:noFill/>
          <a:ln w="9525">
            <a:noFill/>
            <a:miter lim="800000"/>
            <a:headEnd/>
            <a:tailEnd/>
          </a:ln>
        </p:spPr>
      </p:pic>
      <p:grpSp>
        <p:nvGrpSpPr>
          <p:cNvPr id="4" name="Group 3"/>
          <p:cNvGrpSpPr>
            <a:grpSpLocks/>
          </p:cNvGrpSpPr>
          <p:nvPr/>
        </p:nvGrpSpPr>
        <p:grpSpPr bwMode="auto">
          <a:xfrm>
            <a:off x="7380311" y="1268760"/>
            <a:ext cx="1584178" cy="1127125"/>
            <a:chOff x="8840" y="12457"/>
            <a:chExt cx="2729" cy="1774"/>
          </a:xfrm>
          <a:noFill/>
        </p:grpSpPr>
        <p:sp>
          <p:nvSpPr>
            <p:cNvPr id="38916" name="AutoShape 4"/>
            <p:cNvSpPr>
              <a:spLocks noChangeArrowheads="1"/>
            </p:cNvSpPr>
            <p:nvPr/>
          </p:nvSpPr>
          <p:spPr bwMode="auto">
            <a:xfrm>
              <a:off x="8840" y="12457"/>
              <a:ext cx="2729" cy="1680"/>
            </a:xfrm>
            <a:prstGeom prst="flowChartPredefinedProcess">
              <a:avLst/>
            </a:prstGeom>
            <a:grpFill/>
            <a:ln w="19050">
              <a:solidFill>
                <a:srgbClr val="000000"/>
              </a:solidFill>
              <a:miter lim="800000"/>
              <a:headEnd/>
              <a:tailEnd/>
            </a:ln>
          </p:spPr>
          <p:txBody>
            <a:bodyPr/>
            <a:lstStyle/>
            <a:p>
              <a:pPr>
                <a:defRPr/>
              </a:pPr>
              <a:endParaRPr lang="es-ES"/>
            </a:p>
          </p:txBody>
        </p:sp>
        <p:sp>
          <p:nvSpPr>
            <p:cNvPr id="38917" name="Text Box 5"/>
            <p:cNvSpPr txBox="1">
              <a:spLocks noChangeArrowheads="1"/>
            </p:cNvSpPr>
            <p:nvPr/>
          </p:nvSpPr>
          <p:spPr bwMode="auto">
            <a:xfrm>
              <a:off x="9088" y="12570"/>
              <a:ext cx="2233" cy="1661"/>
            </a:xfrm>
            <a:prstGeom prst="rect">
              <a:avLst/>
            </a:prstGeom>
            <a:grpFill/>
            <a:ln w="9525">
              <a:noFill/>
              <a:miter lim="800000"/>
              <a:headEnd/>
              <a:tailEnd/>
            </a:ln>
          </p:spPr>
          <p:txBody>
            <a:bodyPr/>
            <a:lstStyle/>
            <a:p>
              <a:pPr algn="ctr">
                <a:defRPr/>
              </a:pPr>
              <a:r>
                <a:rPr lang="es-ES_tradnl" sz="1100" b="1" dirty="0" smtClean="0">
                  <a:latin typeface="Calibri" pitchFamily="34" charset="0"/>
                </a:rPr>
                <a:t>QUALITY ANALYSIS OF THE LAYOUT IN RELATION TO THE SENSORIZATION’S OBJECTIVES</a:t>
              </a:r>
              <a:endParaRPr lang="es-ES_tradnl" sz="1100" b="1" dirty="0">
                <a:latin typeface="Calibri" pitchFamily="34" charset="0"/>
              </a:endParaRPr>
            </a:p>
            <a:p>
              <a:pPr>
                <a:defRPr/>
              </a:pPr>
              <a:endParaRPr lang="es-ES" dirty="0">
                <a:latin typeface="Arial" pitchFamily="34" charset="0"/>
              </a:endParaRPr>
            </a:p>
          </p:txBody>
        </p:sp>
      </p:grpSp>
      <p:grpSp>
        <p:nvGrpSpPr>
          <p:cNvPr id="7" name="64 Grupo"/>
          <p:cNvGrpSpPr>
            <a:grpSpLocks/>
          </p:cNvGrpSpPr>
          <p:nvPr/>
        </p:nvGrpSpPr>
        <p:grpSpPr bwMode="auto">
          <a:xfrm>
            <a:off x="3347864" y="2492896"/>
            <a:ext cx="4038600" cy="3343275"/>
            <a:chOff x="4953000" y="1371600"/>
            <a:chExt cx="4038600" cy="3343275"/>
          </a:xfrm>
        </p:grpSpPr>
        <p:grpSp>
          <p:nvGrpSpPr>
            <p:cNvPr id="8" name="61 Grupo"/>
            <p:cNvGrpSpPr>
              <a:grpSpLocks/>
            </p:cNvGrpSpPr>
            <p:nvPr/>
          </p:nvGrpSpPr>
          <p:grpSpPr bwMode="auto">
            <a:xfrm>
              <a:off x="4953000" y="1524000"/>
              <a:ext cx="4038600" cy="3190875"/>
              <a:chOff x="4953000" y="1524000"/>
              <a:chExt cx="4038600" cy="3190875"/>
            </a:xfrm>
          </p:grpSpPr>
          <p:pic>
            <p:nvPicPr>
              <p:cNvPr id="23575" name="Picture 5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62600" y="1524000"/>
                <a:ext cx="3429000" cy="409575"/>
              </a:xfrm>
              <a:prstGeom prst="rect">
                <a:avLst/>
              </a:prstGeom>
              <a:noFill/>
              <a:ln w="9525">
                <a:noFill/>
                <a:miter lim="800000"/>
                <a:headEnd/>
                <a:tailEnd/>
              </a:ln>
            </p:spPr>
          </p:pic>
          <p:pic>
            <p:nvPicPr>
              <p:cNvPr id="23576" name="Picture 54"/>
              <p:cNvPicPr>
                <a:picLocks noChangeAspect="1" noChangeArrowheads="1"/>
              </p:cNvPicPr>
              <p:nvPr/>
            </p:nvPicPr>
            <p:blipFill>
              <a:blip r:embed="rId4" cstate="print">
                <a:clrChange>
                  <a:clrFrom>
                    <a:srgbClr val="FFFFFF"/>
                  </a:clrFrom>
                  <a:clrTo>
                    <a:srgbClr val="FFFFFF">
                      <a:alpha val="0"/>
                    </a:srgbClr>
                  </a:clrTo>
                </a:clrChange>
              </a:blip>
              <a:srcRect r="18919"/>
              <a:stretch>
                <a:fillRect/>
              </a:stretch>
            </p:blipFill>
            <p:spPr bwMode="auto">
              <a:xfrm>
                <a:off x="4953000" y="1905000"/>
                <a:ext cx="3429000" cy="2809875"/>
              </a:xfrm>
              <a:prstGeom prst="rect">
                <a:avLst/>
              </a:prstGeom>
              <a:noFill/>
              <a:ln w="9525">
                <a:noFill/>
                <a:miter lim="800000"/>
                <a:headEnd/>
                <a:tailEnd/>
              </a:ln>
            </p:spPr>
          </p:pic>
        </p:grpSp>
        <p:sp>
          <p:nvSpPr>
            <p:cNvPr id="34" name="33 Rectángulo"/>
            <p:cNvSpPr/>
            <p:nvPr/>
          </p:nvSpPr>
          <p:spPr>
            <a:xfrm>
              <a:off x="5181600" y="1371600"/>
              <a:ext cx="3276600" cy="3276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nvGrpSpPr>
          <p:cNvPr id="9" name="Group 9"/>
          <p:cNvGrpSpPr>
            <a:grpSpLocks/>
          </p:cNvGrpSpPr>
          <p:nvPr/>
        </p:nvGrpSpPr>
        <p:grpSpPr bwMode="auto">
          <a:xfrm>
            <a:off x="179512" y="764704"/>
            <a:ext cx="1600200" cy="1066800"/>
            <a:chOff x="4725" y="5025"/>
            <a:chExt cx="2340" cy="1680"/>
          </a:xfrm>
        </p:grpSpPr>
        <p:sp>
          <p:nvSpPr>
            <p:cNvPr id="45" name="AutoShape 10"/>
            <p:cNvSpPr>
              <a:spLocks noChangeArrowheads="1"/>
            </p:cNvSpPr>
            <p:nvPr/>
          </p:nvSpPr>
          <p:spPr bwMode="auto">
            <a:xfrm>
              <a:off x="4725" y="5025"/>
              <a:ext cx="2340" cy="1680"/>
            </a:xfrm>
            <a:prstGeom prst="flowChartPredefinedProcess">
              <a:avLst/>
            </a:prstGeom>
            <a:solidFill>
              <a:srgbClr val="FFFFFF"/>
            </a:solidFill>
            <a:ln w="19050">
              <a:solidFill>
                <a:srgbClr val="000000"/>
              </a:solidFill>
              <a:miter lim="800000"/>
              <a:headEnd/>
              <a:tailEnd/>
            </a:ln>
          </p:spPr>
          <p:txBody>
            <a:bodyPr/>
            <a:lstStyle/>
            <a:p>
              <a:endParaRPr lang="en-US"/>
            </a:p>
          </p:txBody>
        </p:sp>
        <p:sp>
          <p:nvSpPr>
            <p:cNvPr id="46" name="Text Box 11"/>
            <p:cNvSpPr txBox="1">
              <a:spLocks noChangeArrowheads="1"/>
            </p:cNvSpPr>
            <p:nvPr/>
          </p:nvSpPr>
          <p:spPr bwMode="auto">
            <a:xfrm>
              <a:off x="4794" y="5025"/>
              <a:ext cx="2160" cy="1680"/>
            </a:xfrm>
            <a:prstGeom prst="rect">
              <a:avLst/>
            </a:prstGeom>
            <a:noFill/>
            <a:ln w="9525">
              <a:noFill/>
              <a:miter lim="800000"/>
              <a:headEnd/>
              <a:tailEnd/>
            </a:ln>
          </p:spPr>
          <p:txBody>
            <a:bodyPr/>
            <a:lstStyle/>
            <a:p>
              <a:pPr algn="ctr"/>
              <a:r>
                <a:rPr lang="es-ES_tradnl" sz="1100" b="1" dirty="0" smtClean="0">
                  <a:latin typeface="Calibri" pitchFamily="34" charset="0"/>
                </a:rPr>
                <a:t>GENERATE</a:t>
              </a:r>
              <a:endParaRPr lang="es-ES_tradnl" sz="1100" b="1" dirty="0">
                <a:latin typeface="Calibri" pitchFamily="34" charset="0"/>
              </a:endParaRPr>
            </a:p>
            <a:p>
              <a:pPr algn="ctr"/>
              <a:r>
                <a:rPr lang="es-ES_tradnl" sz="1100" b="1" dirty="0">
                  <a:latin typeface="Calibri" pitchFamily="34" charset="0"/>
                </a:rPr>
                <a:t> </a:t>
              </a:r>
              <a:r>
                <a:rPr lang="es-ES_tradnl" sz="1100" b="1" dirty="0" smtClean="0">
                  <a:latin typeface="Calibri" pitchFamily="34" charset="0"/>
                </a:rPr>
                <a:t>THE CITY’S BASIC </a:t>
              </a:r>
              <a:endParaRPr lang="es-ES_tradnl" sz="1100" b="1" dirty="0">
                <a:latin typeface="Calibri" pitchFamily="34" charset="0"/>
              </a:endParaRPr>
            </a:p>
            <a:p>
              <a:pPr algn="ctr"/>
              <a:r>
                <a:rPr lang="es-ES_tradnl" sz="1100" b="1" dirty="0" smtClean="0">
                  <a:latin typeface="Calibri" pitchFamily="34" charset="0"/>
                </a:rPr>
                <a:t>MODEL: </a:t>
              </a:r>
              <a:r>
                <a:rPr lang="es-ES_tradnl" sz="1100" b="1" dirty="0" smtClean="0">
                  <a:solidFill>
                    <a:srgbClr val="0000CC"/>
                  </a:solidFill>
                  <a:latin typeface="Calibri" pitchFamily="34" charset="0"/>
                </a:rPr>
                <a:t>COMPLETE GRAPH OF THE TRANSPORT NETWORK</a:t>
              </a:r>
              <a:endParaRPr lang="es-ES_tradnl" sz="1100" b="1" dirty="0">
                <a:solidFill>
                  <a:srgbClr val="0000CC"/>
                </a:solidFill>
                <a:latin typeface="Calibri" pitchFamily="34" charset="0"/>
              </a:endParaRPr>
            </a:p>
            <a:p>
              <a:endParaRPr lang="es-ES" dirty="0"/>
            </a:p>
          </p:txBody>
        </p:sp>
      </p:grpSp>
      <p:cxnSp>
        <p:nvCxnSpPr>
          <p:cNvPr id="56" name="55 Conector recto de flecha"/>
          <p:cNvCxnSpPr>
            <a:stCxn id="23577" idx="3"/>
            <a:endCxn id="38916" idx="1"/>
          </p:cNvCxnSpPr>
          <p:nvPr/>
        </p:nvCxnSpPr>
        <p:spPr>
          <a:xfrm>
            <a:off x="7036296" y="1801853"/>
            <a:ext cx="344015" cy="6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45" idx="3"/>
            <a:endCxn id="6" idx="1"/>
          </p:cNvCxnSpPr>
          <p:nvPr/>
        </p:nvCxnSpPr>
        <p:spPr>
          <a:xfrm>
            <a:off x="1779712" y="1298104"/>
            <a:ext cx="344016" cy="1"/>
          </a:xfrm>
          <a:prstGeom prst="straightConnector1">
            <a:avLst/>
          </a:prstGeom>
          <a:ln w="38100">
            <a:solidFill>
              <a:srgbClr val="00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 name="Picture 15" descr="G:\ITS-España-2013\Rapid Prototyping\05b - Red Importada con Nodos [Plataforma].png"/>
          <p:cNvPicPr>
            <a:picLocks noChangeAspect="1" noChangeArrowheads="1"/>
          </p:cNvPicPr>
          <p:nvPr/>
        </p:nvPicPr>
        <p:blipFill>
          <a:blip r:embed="rId5" cstate="print"/>
          <a:srcRect/>
          <a:stretch>
            <a:fillRect/>
          </a:stretch>
        </p:blipFill>
        <p:spPr bwMode="auto">
          <a:xfrm>
            <a:off x="323528" y="3356992"/>
            <a:ext cx="5715000" cy="3275195"/>
          </a:xfrm>
          <a:prstGeom prst="rect">
            <a:avLst/>
          </a:prstGeom>
          <a:noFill/>
          <a:ln w="9525">
            <a:noFill/>
            <a:miter lim="800000"/>
            <a:headEnd/>
            <a:tailEnd/>
          </a:ln>
        </p:spPr>
      </p:pic>
      <p:pic>
        <p:nvPicPr>
          <p:cNvPr id="36" name="Picture 15" descr="G:\ITS-España-2013\Rapid Prototyping\07b - Resultado asimétrico [Plataforma].png"/>
          <p:cNvPicPr>
            <a:picLocks noChangeAspect="1" noChangeArrowheads="1"/>
          </p:cNvPicPr>
          <p:nvPr/>
        </p:nvPicPr>
        <p:blipFill>
          <a:blip r:embed="rId6" cstate="print"/>
          <a:srcRect/>
          <a:stretch>
            <a:fillRect/>
          </a:stretch>
        </p:blipFill>
        <p:spPr bwMode="auto">
          <a:xfrm>
            <a:off x="683568" y="3356992"/>
            <a:ext cx="5715000" cy="3276600"/>
          </a:xfrm>
          <a:prstGeom prst="rect">
            <a:avLst/>
          </a:prstGeom>
          <a:noFill/>
          <a:ln w="9525">
            <a:noFill/>
            <a:miter lim="800000"/>
            <a:headEnd/>
            <a:tailEnd/>
          </a:ln>
        </p:spPr>
      </p:pic>
      <p:pic>
        <p:nvPicPr>
          <p:cNvPr id="37" name="Picture 17" descr="G:\ITS-España-2013\Rapid Prototyping\11 - Porcentaje de flujo detectado en función del número de detectores.png"/>
          <p:cNvPicPr>
            <a:picLocks noChangeAspect="1" noChangeArrowheads="1"/>
          </p:cNvPicPr>
          <p:nvPr/>
        </p:nvPicPr>
        <p:blipFill>
          <a:blip r:embed="rId7" cstate="print"/>
          <a:srcRect/>
          <a:stretch>
            <a:fillRect/>
          </a:stretch>
        </p:blipFill>
        <p:spPr bwMode="auto">
          <a:xfrm>
            <a:off x="1835696" y="2924944"/>
            <a:ext cx="6629400" cy="3787775"/>
          </a:xfrm>
          <a:prstGeom prst="rect">
            <a:avLst/>
          </a:prstGeom>
          <a:noFill/>
          <a:ln w="9525">
            <a:noFill/>
            <a:miter lim="800000"/>
            <a:headEnd/>
            <a:tailEnd/>
          </a:ln>
        </p:spPr>
      </p:pic>
      <p:pic>
        <p:nvPicPr>
          <p:cNvPr id="38" name="Picture 27" descr="J:\ITS-España-2013\Rapid Prototyping\12 - Principales caminos captados.PNG"/>
          <p:cNvPicPr>
            <a:picLocks noChangeAspect="1" noChangeArrowheads="1"/>
          </p:cNvPicPr>
          <p:nvPr/>
        </p:nvPicPr>
        <p:blipFill>
          <a:blip r:embed="rId8" cstate="print"/>
          <a:srcRect/>
          <a:stretch>
            <a:fillRect/>
          </a:stretch>
        </p:blipFill>
        <p:spPr bwMode="auto">
          <a:xfrm>
            <a:off x="2843808" y="2708920"/>
            <a:ext cx="6000750" cy="4003675"/>
          </a:xfrm>
          <a:prstGeom prst="rect">
            <a:avLst/>
          </a:prstGeom>
          <a:noFill/>
          <a:ln w="9525">
            <a:noFill/>
            <a:miter lim="800000"/>
            <a:headEnd/>
            <a:tailEnd/>
          </a:ln>
        </p:spPr>
      </p:pic>
      <p:pic>
        <p:nvPicPr>
          <p:cNvPr id="39" name="Picture 16" descr="G:\ITS-España-2013\Rapid Prototyping\08b - Ubicación de detectores [Plataforma].png"/>
          <p:cNvPicPr>
            <a:picLocks noChangeAspect="1" noChangeArrowheads="1"/>
          </p:cNvPicPr>
          <p:nvPr/>
        </p:nvPicPr>
        <p:blipFill>
          <a:blip r:embed="rId9" cstate="print"/>
          <a:srcRect/>
          <a:stretch>
            <a:fillRect/>
          </a:stretch>
        </p:blipFill>
        <p:spPr bwMode="auto">
          <a:xfrm>
            <a:off x="1187624" y="3356992"/>
            <a:ext cx="5715000" cy="3276600"/>
          </a:xfrm>
          <a:prstGeom prst="rect">
            <a:avLst/>
          </a:prstGeom>
          <a:noFill/>
          <a:ln w="9525">
            <a:noFill/>
            <a:miter lim="800000"/>
            <a:headEnd/>
            <a:tailEnd/>
          </a:ln>
        </p:spPr>
      </p:pic>
      <p:sp>
        <p:nvSpPr>
          <p:cNvPr id="31" name="30 CuadroTexto"/>
          <p:cNvSpPr txBox="1"/>
          <p:nvPr/>
        </p:nvSpPr>
        <p:spPr>
          <a:xfrm>
            <a:off x="3203848" y="2852936"/>
            <a:ext cx="5257800" cy="430887"/>
          </a:xfrm>
          <a:prstGeom prst="rect">
            <a:avLst/>
          </a:prstGeom>
          <a:noFill/>
        </p:spPr>
        <p:txBody>
          <a:bodyPr>
            <a:spAutoFit/>
          </a:bodyPr>
          <a:lstStyle/>
          <a:p>
            <a:pPr>
              <a:defRPr/>
            </a:pPr>
            <a:r>
              <a:rPr lang="es-ES" sz="1100" b="1" dirty="0" smtClean="0">
                <a:latin typeface="+mn-lt"/>
              </a:rPr>
              <a:t>PARTIAL PATHS CAN BE RECONSTRUCTED FROM THE POSITION OF THE SENSORS </a:t>
            </a:r>
            <a:r>
              <a:rPr lang="es-ES" sz="1100" b="1" dirty="0">
                <a:latin typeface="+mn-lt"/>
                <a:sym typeface="Symbol"/>
              </a:rPr>
              <a:t> </a:t>
            </a:r>
            <a:r>
              <a:rPr lang="es-ES" sz="1100" b="1" dirty="0" smtClean="0">
                <a:latin typeface="+mn-lt"/>
                <a:sym typeface="Symbol"/>
              </a:rPr>
              <a:t>DIRECT GENERATION OF TRAVEL TIMES WITH BLUETOOTH SENSORS</a:t>
            </a:r>
            <a:endParaRPr lang="es-ES" sz="1100" b="1" dirty="0">
              <a:latin typeface="+mn-lt"/>
            </a:endParaRPr>
          </a:p>
        </p:txBody>
      </p:sp>
      <p:sp>
        <p:nvSpPr>
          <p:cNvPr id="40" name="39 Marcador de pie de página"/>
          <p:cNvSpPr>
            <a:spLocks noGrp="1"/>
          </p:cNvSpPr>
          <p:nvPr>
            <p:ph type="ftr" sz="quarter" idx="11"/>
          </p:nvPr>
        </p:nvSpPr>
        <p:spPr>
          <a:xfrm>
            <a:off x="1835696" y="6597352"/>
            <a:ext cx="4536504" cy="260648"/>
          </a:xfrm>
        </p:spPr>
        <p:txBody>
          <a:bodyPr/>
          <a:lstStyle/>
          <a:p>
            <a:r>
              <a:rPr lang="en-US" dirty="0" smtClean="0"/>
              <a:t>2nd Workshop on Graph-Based Technologies and Applications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ox(i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ox(in)">
                                      <p:cBhvr>
                                        <p:cTn id="22" dur="500"/>
                                        <p:tgtEl>
                                          <p:spTgt spid="6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ox(in)">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36"/>
                                        </p:tgtEl>
                                      </p:cBhvr>
                                    </p:animEffect>
                                    <p:set>
                                      <p:cBhvr>
                                        <p:cTn id="35" dur="1" fill="hold">
                                          <p:stCondLst>
                                            <p:cond delay="499"/>
                                          </p:stCondLst>
                                        </p:cTn>
                                        <p:tgtEl>
                                          <p:spTgt spid="3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8920"/>
                                        </p:tgtEl>
                                        <p:attrNameLst>
                                          <p:attrName>style.visibility</p:attrName>
                                        </p:attrNameLst>
                                      </p:cBhvr>
                                      <p:to>
                                        <p:strVal val="visible"/>
                                      </p:to>
                                    </p:set>
                                    <p:animEffect transition="in" filter="box(in)">
                                      <p:cBhvr>
                                        <p:cTn id="40" dur="500"/>
                                        <p:tgtEl>
                                          <p:spTgt spid="38920"/>
                                        </p:tgtEl>
                                      </p:cBhvr>
                                    </p:animEffect>
                                  </p:childTnLst>
                                </p:cTn>
                              </p:par>
                              <p:par>
                                <p:cTn id="41" presetID="4" presetClass="entr" presetSubtype="16" fill="hold" nodeType="withEffect">
                                  <p:stCondLst>
                                    <p:cond delay="0"/>
                                  </p:stCondLst>
                                  <p:childTnLst>
                                    <p:set>
                                      <p:cBhvr>
                                        <p:cTn id="42" dur="1" fill="hold">
                                          <p:stCondLst>
                                            <p:cond delay="0"/>
                                          </p:stCondLst>
                                        </p:cTn>
                                        <p:tgtEl>
                                          <p:spTgt spid="38914"/>
                                        </p:tgtEl>
                                        <p:attrNameLst>
                                          <p:attrName>style.visibility</p:attrName>
                                        </p:attrNameLst>
                                      </p:cBhvr>
                                      <p:to>
                                        <p:strVal val="visible"/>
                                      </p:to>
                                    </p:set>
                                    <p:animEffect transition="in" filter="box(in)">
                                      <p:cBhvr>
                                        <p:cTn id="43" dur="500"/>
                                        <p:tgtEl>
                                          <p:spTgt spid="38914"/>
                                        </p:tgtEl>
                                      </p:cBhvr>
                                    </p:animEffect>
                                  </p:childTnLst>
                                </p:cTn>
                              </p:par>
                              <p:par>
                                <p:cTn id="44" presetID="4"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par>
                                <p:cTn id="47" presetID="4" presetClass="entr" presetSubtype="16"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ox(in)">
                                      <p:cBhvr>
                                        <p:cTn id="54" dur="500"/>
                                        <p:tgtEl>
                                          <p:spTgt spid="23"/>
                                        </p:tgtEl>
                                      </p:cBhvr>
                                    </p:animEffect>
                                  </p:childTnLst>
                                </p:cTn>
                              </p:par>
                              <p:par>
                                <p:cTn id="55" presetID="4" presetClass="entr" presetSubtype="16"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ox(in)">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box(in)">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39"/>
                                        </p:tgtEl>
                                      </p:cBhvr>
                                    </p:animEffect>
                                    <p:set>
                                      <p:cBhvr>
                                        <p:cTn id="77" dur="1" fill="hold">
                                          <p:stCondLst>
                                            <p:cond delay="499"/>
                                          </p:stCondLst>
                                        </p:cTn>
                                        <p:tgtEl>
                                          <p:spTgt spid="3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ox(in)">
                                      <p:cBhvr>
                                        <p:cTn id="82" dur="500"/>
                                        <p:tgtEl>
                                          <p:spTgt spid="56"/>
                                        </p:tgtEl>
                                      </p:cBhvr>
                                    </p:animEffect>
                                  </p:childTnLst>
                                </p:cTn>
                              </p:par>
                              <p:par>
                                <p:cTn id="83" presetID="4" presetClass="entr" presetSubtype="16"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box(in)">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ox(in)">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nodeType="clickEffect">
                                  <p:stCondLst>
                                    <p:cond delay="0"/>
                                  </p:stCondLst>
                                  <p:childTnLst>
                                    <p:animEffect transition="out" filter="box(in)">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ox(in)">
                                      <p:cBhvr>
                                        <p:cTn id="100" dur="500"/>
                                        <p:tgtEl>
                                          <p:spTgt spid="38"/>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ox(in)">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920"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1 Título"/>
          <p:cNvSpPr>
            <a:spLocks noGrp="1"/>
          </p:cNvSpPr>
          <p:nvPr>
            <p:ph type="title"/>
          </p:nvPr>
        </p:nvSpPr>
        <p:spPr>
          <a:xfrm>
            <a:off x="381000" y="533400"/>
            <a:ext cx="8763000" cy="533400"/>
          </a:xfrm>
        </p:spPr>
        <p:txBody>
          <a:bodyPr/>
          <a:lstStyle/>
          <a:p>
            <a:r>
              <a:rPr lang="es-ES_tradnl" sz="2400" dirty="0" smtClean="0">
                <a:solidFill>
                  <a:srgbClr val="C00000"/>
                </a:solidFill>
              </a:rPr>
              <a:t>EACH LAYOUT PROPOSAL REQUIRES AN ADEQUATE MODEL</a:t>
            </a:r>
            <a:endParaRPr lang="es-ES" sz="2400" dirty="0" smtClean="0">
              <a:solidFill>
                <a:srgbClr val="C00000"/>
              </a:solidFill>
            </a:endParaRPr>
          </a:p>
        </p:txBody>
      </p:sp>
      <p:sp>
        <p:nvSpPr>
          <p:cNvPr id="5" name="4 Marcador de número de diapositiva"/>
          <p:cNvSpPr>
            <a:spLocks noGrp="1"/>
          </p:cNvSpPr>
          <p:nvPr>
            <p:ph type="sldNum" sz="quarter" idx="12"/>
          </p:nvPr>
        </p:nvSpPr>
        <p:spPr/>
        <p:txBody>
          <a:bodyPr/>
          <a:lstStyle/>
          <a:p>
            <a:pPr>
              <a:defRPr/>
            </a:pPr>
            <a:fld id="{3CFF585C-4096-4F74-88FE-7F708E26A265}" type="slidenum">
              <a:rPr lang="es-ES" smtClean="0"/>
              <a:pPr>
                <a:defRPr/>
              </a:pPr>
              <a:t>5</a:t>
            </a:fld>
            <a:endParaRPr lang="es-ES" dirty="0"/>
          </a:p>
        </p:txBody>
      </p:sp>
      <p:graphicFrame>
        <p:nvGraphicFramePr>
          <p:cNvPr id="1026" name="Object 2"/>
          <p:cNvGraphicFramePr>
            <a:graphicFrameLocks noChangeAspect="1"/>
          </p:cNvGraphicFramePr>
          <p:nvPr/>
        </p:nvGraphicFramePr>
        <p:xfrm>
          <a:off x="0" y="2743200"/>
          <a:ext cx="4800600" cy="4448175"/>
        </p:xfrm>
        <a:graphic>
          <a:graphicData uri="http://schemas.openxmlformats.org/presentationml/2006/ole">
            <p:oleObj spid="_x0000_s185346" name="Documento" r:id="rId3" imgW="6843126" imgH="6341954" progId="Word.Document.12">
              <p:embed/>
            </p:oleObj>
          </a:graphicData>
        </a:graphic>
      </p:graphicFrame>
      <p:graphicFrame>
        <p:nvGraphicFramePr>
          <p:cNvPr id="1027" name="Object 3"/>
          <p:cNvGraphicFramePr>
            <a:graphicFrameLocks noChangeAspect="1"/>
          </p:cNvGraphicFramePr>
          <p:nvPr/>
        </p:nvGraphicFramePr>
        <p:xfrm>
          <a:off x="3923928" y="3356992"/>
          <a:ext cx="4906963" cy="3352800"/>
        </p:xfrm>
        <a:graphic>
          <a:graphicData uri="http://schemas.openxmlformats.org/presentationml/2006/ole">
            <p:oleObj spid="_x0000_s185347" name="Document" r:id="rId4" imgW="5120788" imgH="3502820" progId="Word.Document.12">
              <p:embed/>
            </p:oleObj>
          </a:graphicData>
        </a:graphic>
      </p:graphicFrame>
      <p:graphicFrame>
        <p:nvGraphicFramePr>
          <p:cNvPr id="1028" name="Object 5"/>
          <p:cNvGraphicFramePr>
            <a:graphicFrameLocks noChangeAspect="1"/>
          </p:cNvGraphicFramePr>
          <p:nvPr/>
        </p:nvGraphicFramePr>
        <p:xfrm>
          <a:off x="233363" y="765175"/>
          <a:ext cx="4540250" cy="2084388"/>
        </p:xfrm>
        <a:graphic>
          <a:graphicData uri="http://schemas.openxmlformats.org/presentationml/2006/ole">
            <p:oleObj spid="_x0000_s185348" name="Documento" r:id="rId5" imgW="4483113" imgH="2051050" progId="Word.Document.12">
              <p:embed/>
            </p:oleObj>
          </a:graphicData>
        </a:graphic>
      </p:graphicFrame>
      <p:sp>
        <p:nvSpPr>
          <p:cNvPr id="1032" name="7 CuadroTexto"/>
          <p:cNvSpPr txBox="1">
            <a:spLocks noChangeArrowheads="1"/>
          </p:cNvSpPr>
          <p:nvPr/>
        </p:nvSpPr>
        <p:spPr bwMode="auto">
          <a:xfrm>
            <a:off x="2987824" y="1556792"/>
            <a:ext cx="3276600" cy="1077218"/>
          </a:xfrm>
          <a:prstGeom prst="rect">
            <a:avLst/>
          </a:prstGeom>
          <a:noFill/>
          <a:ln w="9525">
            <a:noFill/>
            <a:miter lim="800000"/>
            <a:headEnd/>
            <a:tailEnd/>
          </a:ln>
        </p:spPr>
        <p:txBody>
          <a:bodyPr>
            <a:spAutoFit/>
          </a:bodyPr>
          <a:lstStyle/>
          <a:p>
            <a:r>
              <a:rPr lang="en-US" sz="1600" b="1" dirty="0" smtClean="0"/>
              <a:t>Model for the maximization of the overall flow and intercepted OD pairs for the location in sections</a:t>
            </a:r>
            <a:endParaRPr lang="en-US" sz="1600" b="1" dirty="0"/>
          </a:p>
        </p:txBody>
      </p:sp>
      <p:sp>
        <p:nvSpPr>
          <p:cNvPr id="9" name="8 Rectángulo"/>
          <p:cNvSpPr/>
          <p:nvPr/>
        </p:nvSpPr>
        <p:spPr>
          <a:xfrm>
            <a:off x="457200" y="2819400"/>
            <a:ext cx="8534400" cy="3657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p:cNvSpPr/>
          <p:nvPr/>
        </p:nvSpPr>
        <p:spPr>
          <a:xfrm>
            <a:off x="457200" y="990600"/>
            <a:ext cx="84582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CuadroTexto"/>
          <p:cNvSpPr txBox="1"/>
          <p:nvPr/>
        </p:nvSpPr>
        <p:spPr>
          <a:xfrm>
            <a:off x="4644008" y="1124744"/>
            <a:ext cx="3816424" cy="369332"/>
          </a:xfrm>
          <a:prstGeom prst="rect">
            <a:avLst/>
          </a:prstGeom>
          <a:noFill/>
        </p:spPr>
        <p:txBody>
          <a:bodyPr wrap="square" rtlCol="0">
            <a:spAutoFit/>
          </a:bodyPr>
          <a:lstStyle/>
          <a:p>
            <a:r>
              <a:rPr lang="es-ES_tradnl" dirty="0" smtClean="0">
                <a:solidFill>
                  <a:srgbClr val="0000FF"/>
                </a:solidFill>
              </a:rPr>
              <a:t>LOCATING TRAFFIC SENSORS AT LINKS</a:t>
            </a:r>
            <a:endParaRPr lang="es-ES" dirty="0">
              <a:solidFill>
                <a:srgbClr val="0000FF"/>
              </a:solidFill>
            </a:endParaRPr>
          </a:p>
        </p:txBody>
      </p:sp>
      <p:sp>
        <p:nvSpPr>
          <p:cNvPr id="12" name="11 CuadroTexto"/>
          <p:cNvSpPr txBox="1"/>
          <p:nvPr/>
        </p:nvSpPr>
        <p:spPr>
          <a:xfrm>
            <a:off x="6084168" y="1556792"/>
            <a:ext cx="2880320" cy="923330"/>
          </a:xfrm>
          <a:prstGeom prst="rect">
            <a:avLst/>
          </a:prstGeom>
          <a:noFill/>
        </p:spPr>
        <p:txBody>
          <a:bodyPr wrap="square" rtlCol="0">
            <a:spAutoFit/>
          </a:bodyPr>
          <a:lstStyle/>
          <a:p>
            <a:r>
              <a:rPr lang="es-ES_tradnl" dirty="0" smtClean="0">
                <a:solidFill>
                  <a:srgbClr val="C00000"/>
                </a:solidFill>
              </a:rPr>
              <a:t>LINK COVERING OPTIMIZATION PROBLEM IN THE UNDERLYING GRAPH</a:t>
            </a:r>
            <a:endParaRPr lang="es-ES" dirty="0">
              <a:solidFill>
                <a:srgbClr val="C00000"/>
              </a:solidFill>
            </a:endParaRPr>
          </a:p>
        </p:txBody>
      </p:sp>
      <p:sp>
        <p:nvSpPr>
          <p:cNvPr id="13" name="12 CuadroTexto"/>
          <p:cNvSpPr txBox="1"/>
          <p:nvPr/>
        </p:nvSpPr>
        <p:spPr>
          <a:xfrm>
            <a:off x="3419872" y="2780928"/>
            <a:ext cx="5400600" cy="646331"/>
          </a:xfrm>
          <a:prstGeom prst="rect">
            <a:avLst/>
          </a:prstGeom>
          <a:noFill/>
        </p:spPr>
        <p:txBody>
          <a:bodyPr wrap="square" rtlCol="0">
            <a:spAutoFit/>
          </a:bodyPr>
          <a:lstStyle/>
          <a:p>
            <a:pPr algn="ctr"/>
            <a:r>
              <a:rPr lang="es-ES_tradnl" dirty="0" smtClean="0">
                <a:solidFill>
                  <a:srgbClr val="0000FF"/>
                </a:solidFill>
              </a:rPr>
              <a:t>LOCATING TRAFFIC SENSORS AT INTERSECTIONS</a:t>
            </a:r>
          </a:p>
          <a:p>
            <a:pPr algn="ctr"/>
            <a:r>
              <a:rPr lang="es-ES_tradnl" dirty="0" smtClean="0">
                <a:solidFill>
                  <a:srgbClr val="C00000"/>
                </a:solidFill>
              </a:rPr>
              <a:t>NODE COVERING OPTIMIZATION PROBLEM ON GRAPHS</a:t>
            </a:r>
            <a:endParaRPr lang="es-ES" dirty="0">
              <a:solidFill>
                <a:srgbClr val="C00000"/>
              </a:solidFill>
            </a:endParaRPr>
          </a:p>
        </p:txBody>
      </p:sp>
      <p:sp>
        <p:nvSpPr>
          <p:cNvPr id="14" name="13 Marcador de pie de página"/>
          <p:cNvSpPr>
            <a:spLocks noGrp="1"/>
          </p:cNvSpPr>
          <p:nvPr>
            <p:ph type="ftr" sz="quarter" idx="11"/>
          </p:nvPr>
        </p:nvSpPr>
        <p:spPr>
          <a:xfrm>
            <a:off x="2195736" y="6525344"/>
            <a:ext cx="5112568" cy="196131"/>
          </a:xfrm>
        </p:spPr>
        <p:txBody>
          <a:bodyPr/>
          <a:lstStyle/>
          <a:p>
            <a:r>
              <a:rPr lang="en-US" dirty="0" smtClean="0"/>
              <a:t>2nd Workshop on Graph-Based Technologies and Applications</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307975" y="619125"/>
            <a:ext cx="8515350" cy="1143000"/>
          </a:xfrm>
        </p:spPr>
        <p:txBody>
          <a:bodyPr>
            <a:normAutofit fontScale="90000"/>
          </a:bodyPr>
          <a:lstStyle/>
          <a:p>
            <a:pPr eaLnBrk="1" hangingPunct="1"/>
            <a:r>
              <a:rPr lang="en-GB" sz="2400" dirty="0" smtClean="0">
                <a:solidFill>
                  <a:srgbClr val="C00000"/>
                </a:solidFill>
              </a:rPr>
              <a:t>COMPARATIVE RESULTS OF THE EXACT AND HEURISTIC SOLUTIONS WITH ADDITIONAL CONSTRAINTS FOR THREE NETWORKS </a:t>
            </a:r>
            <a:br>
              <a:rPr lang="en-GB" sz="2400" dirty="0" smtClean="0">
                <a:solidFill>
                  <a:srgbClr val="C00000"/>
                </a:solidFill>
              </a:rPr>
            </a:br>
            <a:r>
              <a:rPr lang="en-GB" sz="2400" dirty="0" smtClean="0">
                <a:solidFill>
                  <a:srgbClr val="C00000"/>
                </a:solidFill>
              </a:rPr>
              <a:t>(Preston, UK, Barcelona, ES, Hessen, D)</a:t>
            </a:r>
            <a:endParaRPr lang="es-ES" sz="2400" dirty="0" smtClean="0">
              <a:solidFill>
                <a:srgbClr val="C00000"/>
              </a:solidFill>
            </a:endParaRPr>
          </a:p>
        </p:txBody>
      </p:sp>
      <p:sp>
        <p:nvSpPr>
          <p:cNvPr id="8197" name="3 Marcador de pie de página"/>
          <p:cNvSpPr>
            <a:spLocks noGrp="1"/>
          </p:cNvSpPr>
          <p:nvPr>
            <p:ph type="ftr" sz="quarter" idx="11"/>
          </p:nvPr>
        </p:nvSpPr>
        <p:spPr>
          <a:xfrm>
            <a:off x="1691680" y="6356350"/>
            <a:ext cx="5112568" cy="365125"/>
          </a:xfrm>
        </p:spPr>
        <p:txBody>
          <a:bodyPr/>
          <a:lstStyle/>
          <a:p>
            <a:pPr>
              <a:defRPr/>
            </a:pPr>
            <a:r>
              <a:rPr lang="en-US" dirty="0" smtClean="0"/>
              <a:t>2nd Workshop on Graph-Based Technologies and Applications</a:t>
            </a:r>
            <a:endParaRPr lang="es-ES" dirty="0"/>
          </a:p>
        </p:txBody>
      </p:sp>
      <p:sp>
        <p:nvSpPr>
          <p:cNvPr id="8198" name="4 Marcador de número de diapositiva"/>
          <p:cNvSpPr>
            <a:spLocks noGrp="1"/>
          </p:cNvSpPr>
          <p:nvPr>
            <p:ph type="sldNum" sz="quarter" idx="12"/>
          </p:nvPr>
        </p:nvSpPr>
        <p:spPr/>
        <p:txBody>
          <a:bodyPr/>
          <a:lstStyle/>
          <a:p>
            <a:pPr>
              <a:defRPr/>
            </a:pPr>
            <a:fld id="{710FF551-43AD-4FD3-B649-2D1B309E13FC}" type="slidenum">
              <a:rPr lang="es-ES"/>
              <a:pPr>
                <a:defRPr/>
              </a:pPr>
              <a:t>6</a:t>
            </a:fld>
            <a:endParaRPr lang="es-ES"/>
          </a:p>
        </p:txBody>
      </p:sp>
      <p:graphicFrame>
        <p:nvGraphicFramePr>
          <p:cNvPr id="7" name="Espace réservé du contenu 5"/>
          <p:cNvGraphicFramePr>
            <a:graphicFrameLocks noGrp="1"/>
          </p:cNvGraphicFramePr>
          <p:nvPr>
            <p:ph idx="1"/>
          </p:nvPr>
        </p:nvGraphicFramePr>
        <p:xfrm>
          <a:off x="225724" y="1598636"/>
          <a:ext cx="8507221" cy="4088692"/>
        </p:xfrm>
        <a:graphic>
          <a:graphicData uri="http://schemas.openxmlformats.org/drawingml/2006/table">
            <a:tbl>
              <a:tblPr/>
              <a:tblGrid>
                <a:gridCol w="511110"/>
                <a:gridCol w="1027113"/>
                <a:gridCol w="833437"/>
                <a:gridCol w="1001713"/>
                <a:gridCol w="833437"/>
                <a:gridCol w="1001713"/>
                <a:gridCol w="833437"/>
                <a:gridCol w="731774"/>
                <a:gridCol w="1001713"/>
                <a:gridCol w="731774"/>
              </a:tblGrid>
              <a:tr h="491422">
                <a:tc>
                  <a:txBody>
                    <a:bodyPr/>
                    <a:lstStyle/>
                    <a:p>
                      <a:pPr algn="ctr" fontAlgn="ctr"/>
                      <a:endParaRPr lang="fr-CH" sz="11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l" fontAlgn="b"/>
                      <a:endParaRPr lang="fr-CH"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fr-CH" sz="1800" b="1" i="0" u="none" strike="noStrike" dirty="0" err="1">
                          <a:solidFill>
                            <a:srgbClr val="000000"/>
                          </a:solidFill>
                          <a:latin typeface="Times New Roman"/>
                        </a:rPr>
                        <a:t>Greedy</a:t>
                      </a:r>
                      <a:endParaRPr lang="fr-CH" sz="1800" b="1" i="0" u="none" strike="noStrike" dirty="0">
                        <a:solidFill>
                          <a:srgbClr val="000000"/>
                        </a:solidFill>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CH"/>
                    </a:p>
                  </a:txBody>
                  <a:tcPr/>
                </a:tc>
                <a:tc gridSpan="2">
                  <a:txBody>
                    <a:bodyPr/>
                    <a:lstStyle/>
                    <a:p>
                      <a:pPr algn="ctr" fontAlgn="ctr"/>
                      <a:r>
                        <a:rPr lang="fr-CH" sz="1800" b="1" i="0" u="none" strike="noStrike" dirty="0">
                          <a:solidFill>
                            <a:srgbClr val="000000"/>
                          </a:solidFill>
                          <a:latin typeface="Times New Roman"/>
                        </a:rPr>
                        <a:t>CPLEX</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CH"/>
                    </a:p>
                  </a:txBody>
                  <a:tcPr/>
                </a:tc>
                <a:tc gridSpan="4">
                  <a:txBody>
                    <a:bodyPr/>
                    <a:lstStyle/>
                    <a:p>
                      <a:pPr algn="ctr" fontAlgn="ctr"/>
                      <a:r>
                        <a:rPr lang="fr-CH" sz="1800" b="1" i="0" u="none" strike="noStrike" dirty="0" err="1" smtClean="0">
                          <a:solidFill>
                            <a:srgbClr val="000000"/>
                          </a:solidFill>
                          <a:latin typeface="Times New Roman"/>
                        </a:rPr>
                        <a:t>Tabu</a:t>
                      </a:r>
                      <a:r>
                        <a:rPr lang="fr-CH" sz="1800" b="1" i="0" u="none" strike="noStrike" baseline="0" dirty="0" smtClean="0">
                          <a:solidFill>
                            <a:srgbClr val="000000"/>
                          </a:solidFill>
                          <a:latin typeface="Times New Roman"/>
                        </a:rPr>
                        <a:t> </a:t>
                      </a:r>
                      <a:r>
                        <a:rPr lang="fr-CH" sz="1800" b="1" i="0" u="none" strike="noStrike" dirty="0" err="1" smtClean="0">
                          <a:solidFill>
                            <a:srgbClr val="000000"/>
                          </a:solidFill>
                          <a:latin typeface="Times New Roman"/>
                        </a:rPr>
                        <a:t>Search</a:t>
                      </a:r>
                      <a:endParaRPr lang="fr-CH" sz="1800" b="1" i="0" u="none" strike="noStrike" dirty="0">
                        <a:solidFill>
                          <a:srgbClr val="000000"/>
                        </a:solidFill>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tr>
              <a:tr h="387810">
                <a:tc>
                  <a:txBody>
                    <a:bodyPr/>
                    <a:lstStyle/>
                    <a:p>
                      <a:pPr algn="ctr" fontAlgn="ctr"/>
                      <a:endParaRPr lang="fr-CH" sz="1100" b="0" i="0" u="none" strike="noStrike">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1" i="0" u="none" strike="noStrike">
                          <a:solidFill>
                            <a:srgbClr val="000000"/>
                          </a:solidFill>
                          <a:latin typeface="Times New Roman"/>
                        </a:rPr>
                        <a:t>Nb detectors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400" b="1" i="0" u="none" strike="noStrike" dirty="0">
                          <a:solidFill>
                            <a:srgbClr val="000000"/>
                          </a:solidFill>
                          <a:latin typeface="Times New Roman"/>
                        </a:rPr>
                        <a:t>Flow </a:t>
                      </a:r>
                      <a:r>
                        <a:rPr lang="fr-CH" sz="1400" b="1" i="0" u="none" strike="noStrike" dirty="0" smtClean="0">
                          <a:solidFill>
                            <a:srgbClr val="000000"/>
                          </a:solidFill>
                          <a:latin typeface="Times New Roman"/>
                        </a:rPr>
                        <a:t>frac.</a:t>
                      </a:r>
                      <a:endParaRPr lang="fr-CH" sz="14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400" b="1" i="0" u="none" strike="noStrike" dirty="0" err="1">
                          <a:solidFill>
                            <a:srgbClr val="000000"/>
                          </a:solidFill>
                          <a:latin typeface="Times New Roman"/>
                        </a:rPr>
                        <a:t>Constraints</a:t>
                      </a:r>
                      <a:endParaRPr lang="fr-CH" sz="1400" b="1"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400" b="1" i="0" u="none" strike="noStrike" dirty="0">
                          <a:solidFill>
                            <a:srgbClr val="000000"/>
                          </a:solidFill>
                          <a:latin typeface="Times New Roman"/>
                        </a:rPr>
                        <a:t>Flow </a:t>
                      </a:r>
                      <a:r>
                        <a:rPr lang="fr-CH" sz="1400" b="1" i="0" u="none" strike="noStrike" dirty="0" smtClean="0">
                          <a:solidFill>
                            <a:srgbClr val="000000"/>
                          </a:solidFill>
                          <a:latin typeface="Times New Roman"/>
                        </a:rPr>
                        <a:t>frac.</a:t>
                      </a:r>
                      <a:endParaRPr lang="fr-CH" sz="14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400" b="1" i="0" u="none" strike="noStrike" dirty="0" err="1">
                          <a:solidFill>
                            <a:srgbClr val="000000"/>
                          </a:solidFill>
                          <a:latin typeface="Times New Roman"/>
                        </a:rPr>
                        <a:t>Constraints</a:t>
                      </a:r>
                      <a:endParaRPr lang="fr-CH" sz="1400" b="1"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400" b="1" i="0" u="none" strike="noStrike" dirty="0">
                          <a:solidFill>
                            <a:srgbClr val="000000"/>
                          </a:solidFill>
                          <a:latin typeface="Times New Roman"/>
                        </a:rPr>
                        <a:t>Flow </a:t>
                      </a:r>
                      <a:r>
                        <a:rPr lang="fr-CH" sz="1400" b="1" i="0" u="none" strike="noStrike" dirty="0" smtClean="0">
                          <a:solidFill>
                            <a:srgbClr val="000000"/>
                          </a:solidFill>
                          <a:latin typeface="Times New Roman"/>
                        </a:rPr>
                        <a:t>frac.</a:t>
                      </a:r>
                      <a:endParaRPr lang="fr-CH" sz="14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400" b="1" i="0" u="none" strike="noStrike" dirty="0">
                          <a:solidFill>
                            <a:srgbClr val="000000"/>
                          </a:solidFill>
                          <a:latin typeface="Times New Roman"/>
                        </a:rPr>
                        <a:t>Gap </a:t>
                      </a:r>
                      <a:r>
                        <a:rPr lang="fr-CH" sz="1400" b="1" i="0" u="none" strike="noStrike" dirty="0" err="1" smtClean="0">
                          <a:solidFill>
                            <a:srgbClr val="000000"/>
                          </a:solidFill>
                          <a:latin typeface="Times New Roman"/>
                        </a:rPr>
                        <a:t>red</a:t>
                      </a:r>
                      <a:r>
                        <a:rPr lang="fr-CH" sz="1400" b="1" i="0" u="none" strike="noStrike" dirty="0" smtClean="0">
                          <a:solidFill>
                            <a:srgbClr val="000000"/>
                          </a:solidFill>
                          <a:latin typeface="Times New Roman"/>
                        </a:rPr>
                        <a:t>.</a:t>
                      </a:r>
                      <a:endParaRPr lang="fr-CH" sz="1400" b="1"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CH" sz="1400" b="1" i="0" u="none" strike="noStrike" dirty="0" err="1">
                          <a:solidFill>
                            <a:srgbClr val="000000"/>
                          </a:solidFill>
                          <a:latin typeface="Times New Roman"/>
                        </a:rPr>
                        <a:t>Constraints</a:t>
                      </a:r>
                      <a:endParaRPr lang="fr-CH" sz="1400" b="1"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400" b="1" i="0" u="none" strike="noStrike" dirty="0">
                          <a:solidFill>
                            <a:srgbClr val="000000"/>
                          </a:solidFill>
                          <a:latin typeface="Times New Roman"/>
                        </a:rPr>
                        <a:t>Gap </a:t>
                      </a:r>
                      <a:r>
                        <a:rPr lang="fr-CH" sz="1400" b="1" i="0" u="none" strike="noStrike" dirty="0" err="1" smtClean="0">
                          <a:solidFill>
                            <a:srgbClr val="000000"/>
                          </a:solidFill>
                          <a:latin typeface="Times New Roman"/>
                        </a:rPr>
                        <a:t>red</a:t>
                      </a:r>
                      <a:r>
                        <a:rPr lang="fr-CH" sz="1400" b="1" i="0" u="none" strike="noStrike" dirty="0" smtClean="0">
                          <a:solidFill>
                            <a:srgbClr val="000000"/>
                          </a:solidFill>
                          <a:latin typeface="Times New Roman"/>
                        </a:rPr>
                        <a:t>.</a:t>
                      </a:r>
                      <a:endParaRPr lang="fr-CH" sz="1400" b="1"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67455">
                <a:tc rowSpan="4">
                  <a:txBody>
                    <a:bodyPr/>
                    <a:lstStyle/>
                    <a:p>
                      <a:pPr algn="ctr" fontAlgn="ctr"/>
                      <a:r>
                        <a:rPr lang="fr-CH" sz="1400" b="1" i="0" u="none" strike="noStrike" dirty="0">
                          <a:solidFill>
                            <a:srgbClr val="000000"/>
                          </a:solidFill>
                          <a:latin typeface="Times New Roman"/>
                        </a:rPr>
                        <a:t>Preston</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99.4%</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a:solidFill>
                            <a:srgbClr val="000000"/>
                          </a:solidFill>
                          <a:latin typeface="Times New Roman"/>
                        </a:rPr>
                        <a:t>412/437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99.5%</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a:solidFill>
                            <a:srgbClr val="000000"/>
                          </a:solidFill>
                          <a:latin typeface="Times New Roman"/>
                        </a:rPr>
                        <a:t>429/437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99.3%</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a:solidFill>
                            <a:srgbClr val="000000"/>
                          </a:solidFill>
                          <a:latin typeface="Times New Roman"/>
                        </a:rPr>
                        <a:t>-</a:t>
                      </a:r>
                      <a:r>
                        <a:rPr lang="fr-CH" sz="1400" b="0" i="0" u="none" strike="noStrike" dirty="0" smtClean="0">
                          <a:solidFill>
                            <a:srgbClr val="000000"/>
                          </a:solidFill>
                          <a:latin typeface="Times New Roman"/>
                        </a:rPr>
                        <a:t>75%</a:t>
                      </a:r>
                      <a:endParaRPr lang="fr-CH" sz="1400" b="0"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r>
                        <a:rPr lang="fr-CH" sz="1400" b="0" i="0" u="none" strike="noStrike" dirty="0">
                          <a:solidFill>
                            <a:srgbClr val="000000"/>
                          </a:solidFill>
                          <a:latin typeface="Times New Roman"/>
                        </a:rPr>
                        <a:t>429/437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99.8%</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428/437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&lt;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a:solidFill>
                            <a:srgbClr val="000000"/>
                          </a:solidFill>
                          <a:latin typeface="Times New Roman"/>
                        </a:rPr>
                        <a:t>435/437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smtClean="0">
                          <a:solidFill>
                            <a:srgbClr val="000000"/>
                          </a:solidFill>
                          <a:latin typeface="Times New Roman"/>
                        </a:rPr>
                        <a:t>83.3%</a:t>
                      </a:r>
                      <a:endParaRPr lang="fr-CH" sz="1400" b="0" i="0" u="none" strike="noStrike" dirty="0">
                        <a:solidFill>
                          <a:srgbClr val="000000"/>
                        </a:solidFill>
                        <a:latin typeface="Times New Roman"/>
                      </a:endParaRPr>
                    </a:p>
                  </a:txBody>
                  <a:tcPr marL="9525" marR="9525" marT="9525" marB="0" anchor="ctr">
                    <a:lnL>
                      <a:noFill/>
                    </a:lnL>
                    <a:lnR>
                      <a:noFill/>
                    </a:lnR>
                    <a:lnT>
                      <a:noFill/>
                    </a:lnT>
                    <a:lnB>
                      <a:noFill/>
                    </a:lnB>
                    <a:solidFill>
                      <a:srgbClr val="F2DDDC"/>
                    </a:solidFill>
                  </a:tcPr>
                </a:tc>
                <a:tc>
                  <a:txBody>
                    <a:bodyPr/>
                    <a:lstStyle/>
                    <a:p>
                      <a:pPr algn="ctr" fontAlgn="ctr"/>
                      <a:r>
                        <a:rPr lang="fr-CH" sz="1400" b="0" i="0" u="none" strike="noStrike">
                          <a:solidFill>
                            <a:srgbClr val="000000"/>
                          </a:solidFill>
                          <a:latin typeface="Times New Roman"/>
                        </a:rPr>
                        <a:t>435/437</a:t>
                      </a:r>
                    </a:p>
                  </a:txBody>
                  <a:tcPr marL="9525" marR="9525" marT="9525" marB="0" anchor="ctr">
                    <a:lnL>
                      <a:noFill/>
                    </a:lnL>
                    <a:lnR>
                      <a:noFill/>
                    </a:lnR>
                    <a:lnT>
                      <a:noFill/>
                    </a:lnT>
                    <a:lnB>
                      <a:noFill/>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a:solidFill>
                            <a:srgbClr val="000000"/>
                          </a:solidFill>
                          <a:latin typeface="Times New Roman"/>
                        </a:rPr>
                        <a:t>433/437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437/437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smtClean="0">
                          <a:solidFill>
                            <a:srgbClr val="000000"/>
                          </a:solidFill>
                          <a:latin typeface="Times New Roman"/>
                        </a:rPr>
                        <a:t>85.7%</a:t>
                      </a:r>
                      <a:endParaRPr lang="fr-CH" sz="1400" b="0" i="0" u="none" strike="noStrike" dirty="0">
                        <a:solidFill>
                          <a:srgbClr val="000000"/>
                        </a:solidFill>
                        <a:latin typeface="Times New Roman"/>
                      </a:endParaRPr>
                    </a:p>
                  </a:txBody>
                  <a:tcPr marL="9525" marR="9525" marT="9525" marB="0" anchor="ctr">
                    <a:lnL>
                      <a:noFill/>
                    </a:lnL>
                    <a:lnR>
                      <a:noFill/>
                    </a:lnR>
                    <a:lnT>
                      <a:noFill/>
                    </a:lnT>
                    <a:lnB>
                      <a:noFill/>
                    </a:lnB>
                    <a:solidFill>
                      <a:srgbClr val="F2DDDC"/>
                    </a:solidFill>
                  </a:tcPr>
                </a:tc>
                <a:tc>
                  <a:txBody>
                    <a:bodyPr/>
                    <a:lstStyle/>
                    <a:p>
                      <a:pPr algn="ctr" fontAlgn="ctr"/>
                      <a:r>
                        <a:rPr lang="fr-CH" sz="1400" b="0" i="0" u="none" strike="noStrike">
                          <a:solidFill>
                            <a:srgbClr val="000000"/>
                          </a:solidFill>
                          <a:latin typeface="Times New Roman"/>
                        </a:rPr>
                        <a:t>436/437</a:t>
                      </a:r>
                    </a:p>
                  </a:txBody>
                  <a:tcPr marL="9525" marR="9525" marT="9525" marB="0" anchor="ctr">
                    <a:lnL>
                      <a:noFill/>
                    </a:lnL>
                    <a:lnR>
                      <a:noFill/>
                    </a:lnR>
                    <a:lnT>
                      <a:noFill/>
                    </a:lnT>
                    <a:lnB>
                      <a:noFill/>
                    </a:lnB>
                  </a:tcPr>
                </a:tc>
                <a:tc>
                  <a:txBody>
                    <a:bodyPr/>
                    <a:lstStyle/>
                    <a:p>
                      <a:pPr algn="ctr" fontAlgn="ctr"/>
                      <a:r>
                        <a:rPr lang="fr-CH" sz="1400" b="0" i="0" u="none" strike="noStrike" dirty="0" smtClean="0">
                          <a:solidFill>
                            <a:srgbClr val="000000"/>
                          </a:solidFill>
                          <a:latin typeface="Times New Roman"/>
                        </a:rPr>
                        <a:t>75%</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a:solidFill>
                            <a:srgbClr val="000000"/>
                          </a:solidFill>
                          <a:latin typeface="Times New Roman"/>
                        </a:rPr>
                        <a:t>437/437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a:solidFill>
                            <a:srgbClr val="000000"/>
                          </a:solidFill>
                          <a:latin typeface="Times New Roman"/>
                        </a:rPr>
                        <a:t>437/437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a:t>
                      </a:r>
                      <a:endParaRPr lang="fr-CH" sz="1400" b="0" i="0" u="none" strike="noStrike" dirty="0">
                        <a:solidFill>
                          <a:srgbClr val="000000"/>
                        </a:solidFill>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H" sz="1400" b="0" i="0" u="none" strike="noStrike" dirty="0" smtClean="0">
                          <a:solidFill>
                            <a:srgbClr val="000000"/>
                          </a:solidFill>
                          <a:latin typeface="Times New Roman"/>
                        </a:rPr>
                        <a:t>437/437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a:solidFill>
                            <a:srgbClr val="000000"/>
                          </a:solidFill>
                          <a:latin typeface="Times New Roman"/>
                        </a:rPr>
                        <a:t>-</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r>
              <a:tr h="267455">
                <a:tc rowSpan="4">
                  <a:txBody>
                    <a:bodyPr/>
                    <a:lstStyle/>
                    <a:p>
                      <a:pPr algn="ctr" fontAlgn="ctr"/>
                      <a:r>
                        <a:rPr lang="fr-CH" sz="1400" b="1" i="0" u="none" strike="noStrike" dirty="0">
                          <a:solidFill>
                            <a:srgbClr val="000000"/>
                          </a:solidFill>
                          <a:latin typeface="Times New Roman"/>
                        </a:rPr>
                        <a:t>Barcelona</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99.6%</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a:solidFill>
                            <a:srgbClr val="000000"/>
                          </a:solidFill>
                          <a:latin typeface="Times New Roman"/>
                        </a:rPr>
                        <a:t>1964/2045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99.2%</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a:solidFill>
                            <a:srgbClr val="000000"/>
                          </a:solidFill>
                          <a:latin typeface="Times New Roman"/>
                        </a:rPr>
                        <a:t>2028/2045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99.1%</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a:solidFill>
                            <a:srgbClr val="000000"/>
                          </a:solidFill>
                          <a:latin typeface="Times New Roman"/>
                        </a:rPr>
                        <a:t>NA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r>
                        <a:rPr lang="fr-CH" sz="1400" b="0" i="0" u="none" strike="noStrike">
                          <a:solidFill>
                            <a:srgbClr val="000000"/>
                          </a:solidFill>
                          <a:latin typeface="Times New Roman"/>
                        </a:rPr>
                        <a:t>2023/2045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98.9%</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2012/2045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99.1%</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a:solidFill>
                            <a:srgbClr val="000000"/>
                          </a:solidFill>
                          <a:latin typeface="Times New Roman"/>
                        </a:rPr>
                        <a:t>2045/2045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99.7%</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smtClean="0">
                          <a:solidFill>
                            <a:srgbClr val="000000"/>
                          </a:solidFill>
                          <a:latin typeface="Times New Roman"/>
                        </a:rPr>
                        <a:t>78.7%</a:t>
                      </a:r>
                      <a:endParaRPr lang="fr-CH" sz="1400" b="0" i="0" u="none" strike="noStrike" dirty="0">
                        <a:solidFill>
                          <a:srgbClr val="000000"/>
                        </a:solidFill>
                        <a:latin typeface="Times New Roman"/>
                      </a:endParaRPr>
                    </a:p>
                  </a:txBody>
                  <a:tcPr marL="9525" marR="9525" marT="9525" marB="0" anchor="ctr">
                    <a:lnL>
                      <a:noFill/>
                    </a:lnL>
                    <a:lnR>
                      <a:noFill/>
                    </a:lnR>
                    <a:lnT>
                      <a:noFill/>
                    </a:lnT>
                    <a:lnB>
                      <a:noFill/>
                    </a:lnB>
                    <a:solidFill>
                      <a:srgbClr val="F2DDDC"/>
                    </a:solidFill>
                  </a:tcPr>
                </a:tc>
                <a:tc>
                  <a:txBody>
                    <a:bodyPr/>
                    <a:lstStyle/>
                    <a:p>
                      <a:pPr algn="ctr" fontAlgn="ctr"/>
                      <a:r>
                        <a:rPr lang="fr-CH" sz="1400" b="0" i="0" u="none" strike="noStrike">
                          <a:solidFill>
                            <a:srgbClr val="000000"/>
                          </a:solidFill>
                          <a:latin typeface="Times New Roman"/>
                        </a:rPr>
                        <a:t>2039/2045</a:t>
                      </a:r>
                    </a:p>
                  </a:txBody>
                  <a:tcPr marL="9525" marR="9525" marT="9525" marB="0" anchor="ctr">
                    <a:lnL>
                      <a:noFill/>
                    </a:lnL>
                    <a:lnR>
                      <a:noFill/>
                    </a:lnR>
                    <a:lnT>
                      <a:noFill/>
                    </a:lnT>
                    <a:lnB>
                      <a:noFill/>
                    </a:lnB>
                  </a:tcPr>
                </a:tc>
                <a:tc>
                  <a:txBody>
                    <a:bodyPr/>
                    <a:lstStyle/>
                    <a:p>
                      <a:pPr algn="ctr" fontAlgn="ctr"/>
                      <a:r>
                        <a:rPr lang="fr-CH" sz="1400" b="0" i="0" u="none" strike="noStrike" dirty="0" smtClean="0">
                          <a:solidFill>
                            <a:srgbClr val="000000"/>
                          </a:solidFill>
                          <a:latin typeface="Times New Roman"/>
                        </a:rPr>
                        <a:t>99.7%</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2021/2045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a:t>
                      </a: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a:solidFill>
                            <a:srgbClr val="000000"/>
                          </a:solidFill>
                          <a:latin typeface="Times New Roman"/>
                        </a:rPr>
                        <a:t>2045/2045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99.8%</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a:solidFill>
                            <a:srgbClr val="000000"/>
                          </a:solidFill>
                          <a:latin typeface="Times New Roman"/>
                        </a:rPr>
                        <a:t>-</a:t>
                      </a:r>
                      <a:r>
                        <a:rPr lang="fr-CH" sz="1400" b="0" i="0" u="none" strike="noStrike" dirty="0" smtClean="0">
                          <a:solidFill>
                            <a:srgbClr val="000000"/>
                          </a:solidFill>
                          <a:latin typeface="Times New Roman"/>
                        </a:rPr>
                        <a:t>241%</a:t>
                      </a:r>
                      <a:endParaRPr lang="fr-CH" sz="1400" b="0" i="0" u="none" strike="noStrike" dirty="0">
                        <a:solidFill>
                          <a:srgbClr val="000000"/>
                        </a:solidFill>
                        <a:latin typeface="Times New Roman"/>
                      </a:endParaRPr>
                    </a:p>
                  </a:txBody>
                  <a:tcPr marL="9525" marR="9525" marT="9525" marB="0" anchor="ctr">
                    <a:lnL>
                      <a:noFill/>
                    </a:lnL>
                    <a:lnR>
                      <a:noFill/>
                    </a:lnR>
                    <a:lnT>
                      <a:noFill/>
                    </a:lnT>
                    <a:lnB>
                      <a:noFill/>
                    </a:lnB>
                    <a:solidFill>
                      <a:srgbClr val="F2DDDC"/>
                    </a:solidFill>
                  </a:tcPr>
                </a:tc>
                <a:tc>
                  <a:txBody>
                    <a:bodyPr/>
                    <a:lstStyle/>
                    <a:p>
                      <a:pPr algn="ctr" fontAlgn="ctr"/>
                      <a:r>
                        <a:rPr lang="fr-CH" sz="1400" b="0" i="0" u="none" strike="noStrike">
                          <a:solidFill>
                            <a:srgbClr val="000000"/>
                          </a:solidFill>
                          <a:latin typeface="Times New Roman"/>
                        </a:rPr>
                        <a:t>2044/2045</a:t>
                      </a:r>
                    </a:p>
                  </a:txBody>
                  <a:tcPr marL="9525" marR="9525" marT="9525" marB="0" anchor="ctr">
                    <a:lnL>
                      <a:noFill/>
                    </a:lnL>
                    <a:lnR>
                      <a:noFill/>
                    </a:lnR>
                    <a:lnT>
                      <a:noFill/>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a:solidFill>
                            <a:srgbClr val="000000"/>
                          </a:solidFill>
                          <a:latin typeface="Times New Roman"/>
                        </a:rPr>
                        <a:t>~</a:t>
                      </a: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a:solidFill>
                            <a:srgbClr val="000000"/>
                          </a:solidFill>
                          <a:latin typeface="Times New Roman"/>
                        </a:rPr>
                        <a:t>2032/2045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a:solidFill>
                            <a:srgbClr val="000000"/>
                          </a:solidFill>
                          <a:latin typeface="Times New Roman"/>
                        </a:rPr>
                        <a:t>2045/2045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a:solidFill>
                            <a:srgbClr val="000000"/>
                          </a:solidFill>
                          <a:latin typeface="Times New Roman"/>
                        </a:rPr>
                        <a:t>~</a:t>
                      </a: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91.3%</a:t>
                      </a:r>
                      <a:endParaRPr lang="fr-CH" sz="1400" b="0" i="0" u="none" strike="noStrike" dirty="0">
                        <a:solidFill>
                          <a:srgbClr val="000000"/>
                        </a:solidFill>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CH" sz="1400" b="0" i="0" u="none" strike="noStrike">
                          <a:solidFill>
                            <a:srgbClr val="000000"/>
                          </a:solidFill>
                          <a:latin typeface="Times New Roman"/>
                        </a:rPr>
                        <a:t>2045/2045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r>
              <a:tr h="267455">
                <a:tc rowSpan="4">
                  <a:txBody>
                    <a:bodyPr/>
                    <a:lstStyle/>
                    <a:p>
                      <a:pPr algn="ctr" fontAlgn="ctr"/>
                      <a:r>
                        <a:rPr lang="fr-CH" sz="1400" b="1" i="0" u="none" strike="noStrike" dirty="0" err="1">
                          <a:solidFill>
                            <a:srgbClr val="000000"/>
                          </a:solidFill>
                          <a:latin typeface="Times New Roman"/>
                        </a:rPr>
                        <a:t>Hessen</a:t>
                      </a:r>
                      <a:endParaRPr lang="fr-CH" sz="1400" b="1" i="0" u="none" strike="noStrike" dirty="0">
                        <a:solidFill>
                          <a:srgbClr val="000000"/>
                        </a:solidFill>
                        <a:latin typeface="Times New Roman"/>
                      </a:endParaRP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a:solidFill>
                            <a:srgbClr val="000000"/>
                          </a:solidFill>
                          <a:latin typeface="Times New Roman"/>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a:solidFill>
                            <a:srgbClr val="000000"/>
                          </a:solidFill>
                          <a:latin typeface="Times New Roman"/>
                        </a:rPr>
                        <a:t>14111/14169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a:solidFill>
                            <a:srgbClr val="000000"/>
                          </a:solidFill>
                          <a:latin typeface="Times New Roman"/>
                        </a:rPr>
                        <a:t>14165/14169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87.3%</a:t>
                      </a:r>
                      <a:endParaRPr lang="fr-CH" sz="1400" b="0"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r>
                        <a:rPr lang="fr-CH" sz="1400" b="0" i="0" u="none" strike="noStrike">
                          <a:solidFill>
                            <a:srgbClr val="000000"/>
                          </a:solidFill>
                          <a:latin typeface="Times New Roman"/>
                        </a:rPr>
                        <a:t>14156/14169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400" b="0" i="0" u="none" strike="noStrike" dirty="0" smtClean="0">
                          <a:solidFill>
                            <a:srgbClr val="000000"/>
                          </a:solidFill>
                          <a:latin typeface="Times New Roman"/>
                        </a:rPr>
                        <a:t>83.3%</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14120/14169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14169/14169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smtClean="0">
                          <a:solidFill>
                            <a:srgbClr val="000000"/>
                          </a:solidFill>
                          <a:latin typeface="Times New Roman"/>
                        </a:rPr>
                        <a:t>78.5%</a:t>
                      </a:r>
                      <a:endParaRPr lang="fr-CH" sz="1400" b="0" i="0" u="none" strike="noStrike" dirty="0">
                        <a:solidFill>
                          <a:srgbClr val="000000"/>
                        </a:solidFill>
                        <a:latin typeface="Times New Roman"/>
                      </a:endParaRPr>
                    </a:p>
                  </a:txBody>
                  <a:tcPr marL="9525" marR="9525" marT="9525" marB="0" anchor="ctr">
                    <a:lnL>
                      <a:noFill/>
                    </a:lnL>
                    <a:lnR>
                      <a:noFill/>
                    </a:lnR>
                    <a:lnT>
                      <a:noFill/>
                    </a:lnT>
                    <a:lnB>
                      <a:noFill/>
                    </a:lnB>
                    <a:solidFill>
                      <a:srgbClr val="F2DDDC"/>
                    </a:solidFill>
                  </a:tcPr>
                </a:tc>
                <a:tc>
                  <a:txBody>
                    <a:bodyPr/>
                    <a:lstStyle/>
                    <a:p>
                      <a:pPr algn="ctr" fontAlgn="ctr"/>
                      <a:r>
                        <a:rPr lang="fr-CH" sz="1400" b="0" i="0" u="none" strike="noStrike">
                          <a:solidFill>
                            <a:srgbClr val="000000"/>
                          </a:solidFill>
                          <a:latin typeface="Times New Roman"/>
                        </a:rPr>
                        <a:t>14164/14169</a:t>
                      </a:r>
                    </a:p>
                  </a:txBody>
                  <a:tcPr marL="9525" marR="9525" marT="9525" marB="0" anchor="ctr">
                    <a:lnL>
                      <a:noFill/>
                    </a:lnL>
                    <a:lnR>
                      <a:noFill/>
                    </a:lnR>
                    <a:lnT>
                      <a:noFill/>
                    </a:lnT>
                    <a:lnB>
                      <a:noFill/>
                    </a:lnB>
                  </a:tcPr>
                </a:tc>
                <a:tc>
                  <a:txBody>
                    <a:bodyPr/>
                    <a:lstStyle/>
                    <a:p>
                      <a:pPr algn="ctr" fontAlgn="ctr"/>
                      <a:r>
                        <a:rPr lang="fr-CH" sz="1400" b="0" i="0" u="none" strike="noStrike" dirty="0" smtClean="0">
                          <a:solidFill>
                            <a:srgbClr val="000000"/>
                          </a:solidFill>
                          <a:latin typeface="Times New Roman"/>
                        </a:rPr>
                        <a:t>82.8%</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14137/14169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a:solidFill>
                            <a:srgbClr val="000000"/>
                          </a:solidFill>
                          <a:latin typeface="Times New Roman"/>
                        </a:rPr>
                        <a:t>14169/14169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CH" sz="1400" b="0" i="0" u="none" strike="noStrike" dirty="0" smtClean="0">
                          <a:solidFill>
                            <a:srgbClr val="000000"/>
                          </a:solidFill>
                          <a:latin typeface="Times New Roman"/>
                        </a:rPr>
                        <a:t>83.6%</a:t>
                      </a:r>
                      <a:endParaRPr lang="fr-CH" sz="1400" b="0" i="0" u="none" strike="noStrike" dirty="0">
                        <a:solidFill>
                          <a:srgbClr val="000000"/>
                        </a:solidFill>
                        <a:latin typeface="Times New Roman"/>
                      </a:endParaRPr>
                    </a:p>
                  </a:txBody>
                  <a:tcPr marL="9525" marR="9525" marT="9525" marB="0" anchor="ctr">
                    <a:lnL>
                      <a:noFill/>
                    </a:lnL>
                    <a:lnR>
                      <a:noFill/>
                    </a:lnR>
                    <a:lnT>
                      <a:noFill/>
                    </a:lnT>
                    <a:lnB>
                      <a:noFill/>
                    </a:lnB>
                    <a:solidFill>
                      <a:srgbClr val="F2DDDC"/>
                    </a:solidFill>
                  </a:tcPr>
                </a:tc>
                <a:tc>
                  <a:txBody>
                    <a:bodyPr/>
                    <a:lstStyle/>
                    <a:p>
                      <a:pPr algn="ctr" fontAlgn="ctr"/>
                      <a:r>
                        <a:rPr lang="fr-CH" sz="1400" b="0" i="0" u="none" strike="noStrike">
                          <a:solidFill>
                            <a:srgbClr val="000000"/>
                          </a:solidFill>
                          <a:latin typeface="Times New Roman"/>
                        </a:rPr>
                        <a:t>14169/14169</a:t>
                      </a:r>
                    </a:p>
                  </a:txBody>
                  <a:tcPr marL="9525" marR="9525" marT="9525" marB="0" anchor="ctr">
                    <a:lnL>
                      <a:noFill/>
                    </a:lnL>
                    <a:lnR>
                      <a:noFill/>
                    </a:lnR>
                    <a:lnT>
                      <a:noFill/>
                    </a:lnT>
                    <a:lnB>
                      <a:noFill/>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DDDC"/>
                    </a:solidFill>
                  </a:tcPr>
                </a:tc>
              </a:tr>
              <a:tr h="267455">
                <a:tc vMerge="1">
                  <a:txBody>
                    <a:bodyPr/>
                    <a:lstStyle/>
                    <a:p>
                      <a:endParaRPr lang="fr-CH"/>
                    </a:p>
                  </a:txBody>
                  <a:tcPr/>
                </a:tc>
                <a:tc>
                  <a:txBody>
                    <a:bodyPr/>
                    <a:lstStyle/>
                    <a:p>
                      <a:pPr algn="ctr" fontAlgn="ctr"/>
                      <a:r>
                        <a:rPr lang="fr-CH" sz="1400" b="0" i="0" u="none" strike="noStrike">
                          <a:solidFill>
                            <a:srgbClr val="000000"/>
                          </a:solidFill>
                          <a:latin typeface="Times New Roman"/>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a:solidFill>
                            <a:srgbClr val="000000"/>
                          </a:solidFill>
                          <a:latin typeface="Times New Roman"/>
                        </a:rPr>
                        <a:t>&gt;</a:t>
                      </a:r>
                      <a:r>
                        <a:rPr lang="fr-CH" sz="1400" b="0" i="0" u="none" strike="noStrike" dirty="0" smtClean="0">
                          <a:solidFill>
                            <a:srgbClr val="000000"/>
                          </a:solidFill>
                          <a:latin typeface="Times New Roman"/>
                        </a:rPr>
                        <a:t>99.9%</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a:solidFill>
                            <a:srgbClr val="000000"/>
                          </a:solidFill>
                          <a:latin typeface="Times New Roman"/>
                        </a:rPr>
                        <a:t>14149/14169</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a:solidFill>
                            <a:srgbClr val="000000"/>
                          </a:solidFill>
                          <a:latin typeface="Times New Roman"/>
                        </a:rPr>
                        <a:t>14169/14169</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CH" sz="1400" b="0" i="0" u="none" strike="noStrike" dirty="0">
                          <a:solidFill>
                            <a:srgbClr val="000000"/>
                          </a:solidFill>
                          <a:latin typeface="Times New Roman"/>
                        </a:rPr>
                        <a:t>14169/14169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CH" sz="1400" b="0" i="0" u="none" strike="noStrike" dirty="0" smtClean="0">
                          <a:solidFill>
                            <a:srgbClr val="000000"/>
                          </a:solidFill>
                          <a:latin typeface="Times New Roman"/>
                        </a:rPr>
                        <a:t>100%</a:t>
                      </a:r>
                      <a:endParaRPr lang="fr-CH" sz="1400" b="0"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r>
            </a:tbl>
          </a:graphicData>
        </a:graphic>
      </p:graphicFrame>
      <p:sp>
        <p:nvSpPr>
          <p:cNvPr id="6" name="5 CuadroTexto"/>
          <p:cNvSpPr txBox="1"/>
          <p:nvPr/>
        </p:nvSpPr>
        <p:spPr>
          <a:xfrm>
            <a:off x="700088" y="5724525"/>
            <a:ext cx="4346575" cy="738188"/>
          </a:xfrm>
          <a:prstGeom prst="rect">
            <a:avLst/>
          </a:prstGeom>
          <a:noFill/>
        </p:spPr>
        <p:txBody>
          <a:bodyPr>
            <a:spAutoFit/>
          </a:bodyPr>
          <a:lstStyle/>
          <a:p>
            <a:pPr>
              <a:defRPr/>
            </a:pPr>
            <a:r>
              <a:rPr lang="es-ES_tradnl" sz="1400" b="1" dirty="0">
                <a:latin typeface="+mn-lt"/>
              </a:rPr>
              <a:t>Preston:	   417 links, 166 </a:t>
            </a:r>
            <a:r>
              <a:rPr lang="es-ES_tradnl" sz="1400" b="1" dirty="0" err="1">
                <a:latin typeface="+mn-lt"/>
              </a:rPr>
              <a:t>nodes</a:t>
            </a:r>
            <a:r>
              <a:rPr lang="es-ES_tradnl" sz="1400" b="1" dirty="0">
                <a:latin typeface="+mn-lt"/>
              </a:rPr>
              <a:t>,  34 </a:t>
            </a:r>
            <a:r>
              <a:rPr lang="es-ES_tradnl" sz="1400" b="1" dirty="0" err="1">
                <a:latin typeface="+mn-lt"/>
              </a:rPr>
              <a:t>Centroids</a:t>
            </a:r>
            <a:endParaRPr lang="es-ES_tradnl" sz="1400" b="1" dirty="0">
              <a:latin typeface="+mn-lt"/>
            </a:endParaRPr>
          </a:p>
          <a:p>
            <a:pPr>
              <a:defRPr/>
            </a:pPr>
            <a:r>
              <a:rPr lang="es-ES_tradnl" sz="1400" b="1" dirty="0">
                <a:latin typeface="+mn-lt"/>
              </a:rPr>
              <a:t>Barcelona:	1570 links, 692 </a:t>
            </a:r>
            <a:r>
              <a:rPr lang="es-ES_tradnl" sz="1400" b="1" dirty="0" err="1">
                <a:latin typeface="+mn-lt"/>
              </a:rPr>
              <a:t>nodes</a:t>
            </a:r>
            <a:r>
              <a:rPr lang="es-ES_tradnl" sz="1400" b="1" dirty="0">
                <a:latin typeface="+mn-lt"/>
              </a:rPr>
              <a:t>, 210 </a:t>
            </a:r>
            <a:r>
              <a:rPr lang="es-ES_tradnl" sz="1400" b="1" dirty="0" err="1">
                <a:latin typeface="+mn-lt"/>
              </a:rPr>
              <a:t>Centroids</a:t>
            </a:r>
            <a:endParaRPr lang="es-ES_tradnl" sz="1400" b="1" dirty="0">
              <a:latin typeface="+mn-lt"/>
            </a:endParaRPr>
          </a:p>
          <a:p>
            <a:pPr>
              <a:defRPr/>
            </a:pPr>
            <a:r>
              <a:rPr lang="es-ES_tradnl" sz="1400" b="1" dirty="0" err="1">
                <a:latin typeface="+mn-lt"/>
              </a:rPr>
              <a:t>Hessen</a:t>
            </a:r>
            <a:r>
              <a:rPr lang="es-ES_tradnl" sz="1400" b="1" dirty="0">
                <a:latin typeface="+mn-lt"/>
              </a:rPr>
              <a:t>:	4282 links, 495 </a:t>
            </a:r>
            <a:r>
              <a:rPr lang="es-ES_tradnl" sz="1400" b="1" dirty="0" err="1">
                <a:latin typeface="+mn-lt"/>
              </a:rPr>
              <a:t>nodes</a:t>
            </a:r>
            <a:r>
              <a:rPr lang="es-ES_tradnl" sz="1400" b="1" dirty="0">
                <a:latin typeface="+mn-lt"/>
              </a:rPr>
              <a:t>, 245 </a:t>
            </a:r>
            <a:r>
              <a:rPr lang="es-ES_tradnl" sz="1400" b="1" dirty="0" err="1">
                <a:latin typeface="+mn-lt"/>
              </a:rPr>
              <a:t>Centroids</a:t>
            </a:r>
            <a:endParaRPr lang="es-ES" sz="1400" b="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381000" y="533400"/>
            <a:ext cx="8472488" cy="728663"/>
          </a:xfrm>
        </p:spPr>
        <p:txBody>
          <a:bodyPr>
            <a:normAutofit fontScale="90000"/>
          </a:bodyPr>
          <a:lstStyle/>
          <a:p>
            <a:r>
              <a:rPr lang="es-ES_tradnl" sz="2600" dirty="0" smtClean="0">
                <a:solidFill>
                  <a:srgbClr val="C00000"/>
                </a:solidFill>
              </a:rPr>
              <a:t>EXAMPLE FOR THE LOCATION OF BLUETOOTH SENSORS IN INTERSECTIONS</a:t>
            </a:r>
            <a:endParaRPr lang="es-ES" sz="2600" dirty="0" smtClean="0">
              <a:solidFill>
                <a:srgbClr val="C00000"/>
              </a:solidFill>
            </a:endParaRPr>
          </a:p>
        </p:txBody>
      </p:sp>
      <p:sp>
        <p:nvSpPr>
          <p:cNvPr id="5" name="4 Marcador de número de diapositiva"/>
          <p:cNvSpPr>
            <a:spLocks noGrp="1"/>
          </p:cNvSpPr>
          <p:nvPr>
            <p:ph type="sldNum" sz="quarter" idx="12"/>
          </p:nvPr>
        </p:nvSpPr>
        <p:spPr/>
        <p:txBody>
          <a:bodyPr/>
          <a:lstStyle/>
          <a:p>
            <a:pPr>
              <a:defRPr/>
            </a:pPr>
            <a:fld id="{56194B8A-2457-45F2-984E-D4EC1873CAC1}" type="slidenum">
              <a:rPr lang="es-ES" smtClean="0"/>
              <a:pPr>
                <a:defRPr/>
              </a:pPr>
              <a:t>7</a:t>
            </a:fld>
            <a:endParaRPr lang="es-ES" dirty="0"/>
          </a:p>
        </p:txBody>
      </p:sp>
      <p:pic>
        <p:nvPicPr>
          <p:cNvPr id="25605" name="Picture 4"/>
          <p:cNvPicPr>
            <a:picLocks noChangeAspect="1" noChangeArrowheads="1"/>
          </p:cNvPicPr>
          <p:nvPr/>
        </p:nvPicPr>
        <p:blipFill>
          <a:blip r:embed="rId2" cstate="print"/>
          <a:srcRect l="19981" t="4420" r="18358" b="4662"/>
          <a:stretch>
            <a:fillRect/>
          </a:stretch>
        </p:blipFill>
        <p:spPr bwMode="auto">
          <a:xfrm>
            <a:off x="0" y="3581400"/>
            <a:ext cx="3575050" cy="2971800"/>
          </a:xfrm>
          <a:prstGeom prst="rect">
            <a:avLst/>
          </a:prstGeom>
          <a:noFill/>
          <a:ln w="9525">
            <a:noFill/>
            <a:miter lim="800000"/>
            <a:headEnd/>
            <a:tailEnd/>
          </a:ln>
        </p:spPr>
      </p:pic>
      <p:pic>
        <p:nvPicPr>
          <p:cNvPr id="25606" name="8 Imagen" descr="D:\Conferences 2012\TRB2012\Detection Layout\Revised\TRB - Detection Layout % Detected Flow Graph (Figure 5).png"/>
          <p:cNvPicPr>
            <a:picLocks noChangeAspect="1" noChangeArrowheads="1"/>
          </p:cNvPicPr>
          <p:nvPr/>
        </p:nvPicPr>
        <p:blipFill>
          <a:blip r:embed="rId3" cstate="print"/>
          <a:srcRect t="3156" b="1794"/>
          <a:stretch>
            <a:fillRect/>
          </a:stretch>
        </p:blipFill>
        <p:spPr bwMode="auto">
          <a:xfrm>
            <a:off x="1219200" y="1219200"/>
            <a:ext cx="5297488" cy="2438400"/>
          </a:xfrm>
          <a:prstGeom prst="rect">
            <a:avLst/>
          </a:prstGeom>
          <a:noFill/>
          <a:ln w="9525">
            <a:noFill/>
            <a:miter lim="800000"/>
            <a:headEnd/>
            <a:tailEnd/>
          </a:ln>
        </p:spPr>
      </p:pic>
      <p:pic>
        <p:nvPicPr>
          <p:cNvPr id="25607" name="9 Imagen" descr="D:\Conferences 2012\TRB2012\Detection Layout\Revised\TRB -Detection Layout (secciones candidatas data fusion) (Figure 6).jpg"/>
          <p:cNvPicPr>
            <a:picLocks noChangeAspect="1" noChangeArrowheads="1"/>
          </p:cNvPicPr>
          <p:nvPr/>
        </p:nvPicPr>
        <p:blipFill>
          <a:blip r:embed="rId4" cstate="print"/>
          <a:stretch>
            <a:fillRect/>
          </a:stretch>
        </p:blipFill>
        <p:spPr bwMode="auto">
          <a:xfrm>
            <a:off x="3581400" y="3962400"/>
            <a:ext cx="3445535" cy="2362200"/>
          </a:xfrm>
          <a:prstGeom prst="rect">
            <a:avLst/>
          </a:prstGeom>
          <a:noFill/>
          <a:ln w="9525">
            <a:noFill/>
            <a:miter lim="800000"/>
            <a:headEnd/>
            <a:tailEnd/>
          </a:ln>
        </p:spPr>
      </p:pic>
      <p:sp>
        <p:nvSpPr>
          <p:cNvPr id="25608" name="10 CuadroTexto"/>
          <p:cNvSpPr txBox="1">
            <a:spLocks noChangeArrowheads="1"/>
          </p:cNvSpPr>
          <p:nvPr/>
        </p:nvSpPr>
        <p:spPr bwMode="auto">
          <a:xfrm>
            <a:off x="6629400" y="1295400"/>
            <a:ext cx="2066925" cy="2585323"/>
          </a:xfrm>
          <a:prstGeom prst="rect">
            <a:avLst/>
          </a:prstGeom>
          <a:noFill/>
          <a:ln w="9525">
            <a:noFill/>
            <a:miter lim="800000"/>
            <a:headEnd/>
            <a:tailEnd/>
          </a:ln>
        </p:spPr>
        <p:txBody>
          <a:bodyPr>
            <a:spAutoFit/>
          </a:bodyPr>
          <a:lstStyle/>
          <a:p>
            <a:r>
              <a:rPr lang="en-US" b="1" dirty="0" smtClean="0"/>
              <a:t>Percentage of the overall quantity of intercepted vehicles as a function of the number and location of the sensors</a:t>
            </a:r>
            <a:endParaRPr lang="es-ES" dirty="0"/>
          </a:p>
        </p:txBody>
      </p:sp>
      <p:sp>
        <p:nvSpPr>
          <p:cNvPr id="25609" name="11 CuadroTexto"/>
          <p:cNvSpPr txBox="1">
            <a:spLocks noChangeArrowheads="1"/>
          </p:cNvSpPr>
          <p:nvPr/>
        </p:nvSpPr>
        <p:spPr bwMode="auto">
          <a:xfrm>
            <a:off x="7010400" y="3886200"/>
            <a:ext cx="1939925" cy="2585323"/>
          </a:xfrm>
          <a:prstGeom prst="rect">
            <a:avLst/>
          </a:prstGeom>
          <a:noFill/>
          <a:ln w="9525">
            <a:noFill/>
            <a:miter lim="800000"/>
            <a:headEnd/>
            <a:tailEnd/>
          </a:ln>
        </p:spPr>
        <p:txBody>
          <a:bodyPr wrap="square">
            <a:spAutoFit/>
          </a:bodyPr>
          <a:lstStyle/>
          <a:p>
            <a:r>
              <a:rPr lang="en-US" b="1" dirty="0" smtClean="0"/>
              <a:t>Optimum location of 50 sensors at Barcelona’s  </a:t>
            </a:r>
            <a:r>
              <a:rPr lang="en-US" b="1" dirty="0" err="1"/>
              <a:t>Ensanche</a:t>
            </a:r>
            <a:r>
              <a:rPr lang="en-US" b="1" dirty="0"/>
              <a:t> </a:t>
            </a:r>
            <a:r>
              <a:rPr lang="en-US" b="1" dirty="0" smtClean="0"/>
              <a:t>neighborhood and the main intercepted routes</a:t>
            </a:r>
            <a:endParaRPr lang="en-US" dirty="0"/>
          </a:p>
        </p:txBody>
      </p:sp>
      <p:sp>
        <p:nvSpPr>
          <p:cNvPr id="9" name="8 Marcador de pie de página"/>
          <p:cNvSpPr>
            <a:spLocks noGrp="1"/>
          </p:cNvSpPr>
          <p:nvPr>
            <p:ph type="ftr" sz="quarter" idx="11"/>
          </p:nvPr>
        </p:nvSpPr>
        <p:spPr>
          <a:xfrm>
            <a:off x="2051720" y="6525344"/>
            <a:ext cx="5544616" cy="196131"/>
          </a:xfrm>
        </p:spPr>
        <p:txBody>
          <a:bodyPr/>
          <a:lstStyle/>
          <a:p>
            <a:r>
              <a:rPr lang="en-US" dirty="0" smtClean="0"/>
              <a:t>2nd Workshop on Graph-Based Technologies and Applications</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2699792" y="6525344"/>
            <a:ext cx="4680520" cy="196131"/>
          </a:xfrm>
        </p:spPr>
        <p:txBody>
          <a:bodyPr/>
          <a:lstStyle/>
          <a:p>
            <a:r>
              <a:rPr lang="en-US" dirty="0" smtClean="0"/>
              <a:t>2nd Workshop on Graph-Based Technologies and Applications</a:t>
            </a:r>
            <a:endParaRPr lang="es-ES" dirty="0"/>
          </a:p>
        </p:txBody>
      </p:sp>
      <p:sp>
        <p:nvSpPr>
          <p:cNvPr id="6" name="5 Marcador de número de diapositiva"/>
          <p:cNvSpPr>
            <a:spLocks noGrp="1"/>
          </p:cNvSpPr>
          <p:nvPr>
            <p:ph type="sldNum" sz="quarter" idx="12"/>
          </p:nvPr>
        </p:nvSpPr>
        <p:spPr/>
        <p:txBody>
          <a:bodyPr/>
          <a:lstStyle/>
          <a:p>
            <a:fld id="{5F14262F-7375-496D-BB5B-12F1B101D8A1}" type="slidenum">
              <a:rPr lang="es-ES" smtClean="0"/>
              <a:pPr/>
              <a:t>8</a:t>
            </a:fld>
            <a:endParaRPr lang="es-ES"/>
          </a:p>
        </p:txBody>
      </p:sp>
      <p:pic>
        <p:nvPicPr>
          <p:cNvPr id="206850" name="Picture 2"/>
          <p:cNvPicPr>
            <a:picLocks noGrp="1" noChangeAspect="1" noChangeArrowheads="1"/>
          </p:cNvPicPr>
          <p:nvPr>
            <p:ph idx="1"/>
          </p:nvPr>
        </p:nvPicPr>
        <p:blipFill>
          <a:blip r:embed="rId3" cstate="print"/>
          <a:srcRect/>
          <a:stretch>
            <a:fillRect/>
          </a:stretch>
        </p:blipFill>
        <p:spPr bwMode="auto">
          <a:xfrm>
            <a:off x="323528" y="1268760"/>
            <a:ext cx="4248472" cy="5289164"/>
          </a:xfrm>
          <a:prstGeom prst="rect">
            <a:avLst/>
          </a:prstGeom>
          <a:noFill/>
          <a:ln w="9525">
            <a:noFill/>
            <a:miter lim="800000"/>
            <a:headEnd/>
            <a:tailEnd/>
          </a:ln>
        </p:spPr>
      </p:pic>
      <p:graphicFrame>
        <p:nvGraphicFramePr>
          <p:cNvPr id="206851" name="Object 2"/>
          <p:cNvGraphicFramePr>
            <a:graphicFrameLocks noChangeAspect="1"/>
          </p:cNvGraphicFramePr>
          <p:nvPr/>
        </p:nvGraphicFramePr>
        <p:xfrm>
          <a:off x="4572000" y="1268760"/>
          <a:ext cx="4153373" cy="2376263"/>
        </p:xfrm>
        <a:graphic>
          <a:graphicData uri="http://schemas.openxmlformats.org/presentationml/2006/ole">
            <p:oleObj spid="_x0000_s206851" name="Picture" r:id="rId4" imgW="4562640" imgH="2610000" progId="Word.Picture.8">
              <p:embed/>
            </p:oleObj>
          </a:graphicData>
        </a:graphic>
      </p:graphicFrame>
      <p:sp>
        <p:nvSpPr>
          <p:cNvPr id="9" name="Rectangle 4"/>
          <p:cNvSpPr txBox="1">
            <a:spLocks noChangeArrowheads="1"/>
          </p:cNvSpPr>
          <p:nvPr/>
        </p:nvSpPr>
        <p:spPr>
          <a:xfrm>
            <a:off x="4572000" y="3645024"/>
            <a:ext cx="4433888" cy="1870075"/>
          </a:xfrm>
          <a:prstGeom prst="rect">
            <a:avLst/>
          </a:prstGeom>
          <a:ln w="19050">
            <a:solidFill>
              <a:schemeClr val="tx1"/>
            </a:solidFill>
          </a:ln>
        </p:spPr>
        <p:txBody>
          <a:bodyPr/>
          <a:lstStyle/>
          <a:p>
            <a:pPr marL="342900" indent="-342900" fontAlgn="auto">
              <a:spcBef>
                <a:spcPct val="20000"/>
              </a:spcBef>
              <a:spcAft>
                <a:spcPts val="0"/>
              </a:spcAft>
              <a:buFont typeface="Arial" pitchFamily="34" charset="0"/>
              <a:buChar char="•"/>
              <a:defRPr/>
            </a:pPr>
            <a:r>
              <a:rPr lang="es-ES" sz="2000" b="1" i="1" dirty="0">
                <a:latin typeface="+mn-lt"/>
              </a:rPr>
              <a:t>d</a:t>
            </a:r>
            <a:r>
              <a:rPr lang="es-ES" sz="2000" b="1" i="1" baseline="-25000" dirty="0">
                <a:latin typeface="+mn-lt"/>
              </a:rPr>
              <a:t>i</a:t>
            </a:r>
            <a:r>
              <a:rPr lang="es-ES" sz="2000" b="1" dirty="0">
                <a:latin typeface="+mn-lt"/>
              </a:rPr>
              <a:t> = </a:t>
            </a:r>
            <a:r>
              <a:rPr lang="es-ES" sz="2000" b="1" dirty="0" err="1">
                <a:latin typeface="+mn-lt"/>
              </a:rPr>
              <a:t>departure</a:t>
            </a:r>
            <a:r>
              <a:rPr lang="es-ES" sz="2000" b="1" dirty="0">
                <a:latin typeface="+mn-lt"/>
              </a:rPr>
              <a:t> time </a:t>
            </a:r>
            <a:r>
              <a:rPr lang="es-ES" sz="2000" b="1" dirty="0" err="1">
                <a:latin typeface="+mn-lt"/>
              </a:rPr>
              <a:t>from</a:t>
            </a:r>
            <a:r>
              <a:rPr lang="es-ES" sz="2000" b="1" dirty="0">
                <a:latin typeface="+mn-lt"/>
              </a:rPr>
              <a:t> </a:t>
            </a:r>
            <a:r>
              <a:rPr lang="es-ES" sz="2000" b="1" dirty="0" err="1">
                <a:latin typeface="+mn-lt"/>
              </a:rPr>
              <a:t>client</a:t>
            </a:r>
            <a:r>
              <a:rPr lang="es-ES" sz="2000" b="1" dirty="0">
                <a:latin typeface="+mn-lt"/>
              </a:rPr>
              <a:t> </a:t>
            </a:r>
            <a:r>
              <a:rPr lang="es-ES" sz="2000" b="1" i="1" dirty="0">
                <a:latin typeface="+mn-lt"/>
              </a:rPr>
              <a:t>i</a:t>
            </a:r>
          </a:p>
          <a:p>
            <a:pPr marL="342900" indent="-342900" fontAlgn="auto">
              <a:spcBef>
                <a:spcPct val="20000"/>
              </a:spcBef>
              <a:spcAft>
                <a:spcPts val="0"/>
              </a:spcAft>
              <a:buFont typeface="Arial" pitchFamily="34" charset="0"/>
              <a:buChar char="•"/>
              <a:defRPr/>
            </a:pPr>
            <a:r>
              <a:rPr lang="es-ES" sz="2000" b="1" i="1" dirty="0">
                <a:latin typeface="+mn-lt"/>
              </a:rPr>
              <a:t>s</a:t>
            </a:r>
            <a:r>
              <a:rPr lang="es-ES" sz="2000" b="1" i="1" baseline="-25000" dirty="0">
                <a:latin typeface="+mn-lt"/>
              </a:rPr>
              <a:t>i</a:t>
            </a:r>
            <a:r>
              <a:rPr lang="es-ES" sz="2000" b="1" dirty="0">
                <a:latin typeface="+mn-lt"/>
              </a:rPr>
              <a:t> = </a:t>
            </a:r>
            <a:r>
              <a:rPr lang="es-ES" sz="2000" b="1" dirty="0" err="1">
                <a:latin typeface="+mn-lt"/>
              </a:rPr>
              <a:t>sevice</a:t>
            </a:r>
            <a:r>
              <a:rPr lang="es-ES" sz="2000" b="1" dirty="0">
                <a:latin typeface="+mn-lt"/>
              </a:rPr>
              <a:t> time </a:t>
            </a:r>
            <a:r>
              <a:rPr lang="es-ES" sz="2000" b="1" dirty="0" err="1">
                <a:latin typeface="+mn-lt"/>
              </a:rPr>
              <a:t>for</a:t>
            </a:r>
            <a:r>
              <a:rPr lang="es-ES" sz="2000" b="1" dirty="0">
                <a:latin typeface="+mn-lt"/>
              </a:rPr>
              <a:t> </a:t>
            </a:r>
            <a:r>
              <a:rPr lang="es-ES" sz="2000" b="1" dirty="0" err="1">
                <a:latin typeface="+mn-lt"/>
              </a:rPr>
              <a:t>client</a:t>
            </a:r>
            <a:r>
              <a:rPr lang="es-ES" sz="2000" b="1" dirty="0">
                <a:latin typeface="+mn-lt"/>
              </a:rPr>
              <a:t> </a:t>
            </a:r>
            <a:r>
              <a:rPr lang="es-ES" sz="2000" b="1" i="1" dirty="0">
                <a:latin typeface="+mn-lt"/>
              </a:rPr>
              <a:t>i</a:t>
            </a:r>
          </a:p>
          <a:p>
            <a:pPr marL="342900" indent="-342900" fontAlgn="auto">
              <a:spcBef>
                <a:spcPct val="20000"/>
              </a:spcBef>
              <a:spcAft>
                <a:spcPts val="0"/>
              </a:spcAft>
              <a:buFont typeface="Arial" pitchFamily="34" charset="0"/>
              <a:buChar char="•"/>
              <a:defRPr/>
            </a:pPr>
            <a:r>
              <a:rPr lang="es-ES" sz="2000" b="1" i="1" dirty="0" err="1">
                <a:solidFill>
                  <a:schemeClr val="accent2">
                    <a:lumMod val="50000"/>
                  </a:schemeClr>
                </a:solidFill>
                <a:latin typeface="Arial" charset="0"/>
              </a:rPr>
              <a:t>T</a:t>
            </a:r>
            <a:r>
              <a:rPr lang="es-ES" sz="2000" b="1" i="1" baseline="-25000" dirty="0" err="1">
                <a:solidFill>
                  <a:schemeClr val="accent2">
                    <a:lumMod val="50000"/>
                  </a:schemeClr>
                </a:solidFill>
                <a:latin typeface="Arial" charset="0"/>
              </a:rPr>
              <a:t>ij</a:t>
            </a:r>
            <a:r>
              <a:rPr lang="es-ES" sz="2000" b="1" i="1" dirty="0">
                <a:solidFill>
                  <a:schemeClr val="accent2">
                    <a:lumMod val="50000"/>
                  </a:schemeClr>
                </a:solidFill>
                <a:latin typeface="Arial" charset="0"/>
              </a:rPr>
              <a:t>(d</a:t>
            </a:r>
            <a:r>
              <a:rPr lang="es-ES" sz="2000" b="1" i="1" baseline="-25000" dirty="0">
                <a:solidFill>
                  <a:schemeClr val="accent2">
                    <a:lumMod val="50000"/>
                  </a:schemeClr>
                </a:solidFill>
                <a:latin typeface="Arial" charset="0"/>
              </a:rPr>
              <a:t>i</a:t>
            </a:r>
            <a:r>
              <a:rPr lang="es-ES" sz="2000" b="1" i="1" dirty="0">
                <a:solidFill>
                  <a:schemeClr val="accent2">
                    <a:lumMod val="50000"/>
                  </a:schemeClr>
                </a:solidFill>
                <a:latin typeface="Arial" charset="0"/>
              </a:rPr>
              <a:t>) = </a:t>
            </a:r>
            <a:r>
              <a:rPr lang="es-ES" sz="2000" b="1" dirty="0" err="1">
                <a:solidFill>
                  <a:schemeClr val="accent2">
                    <a:lumMod val="50000"/>
                  </a:schemeClr>
                </a:solidFill>
                <a:latin typeface="+mn-lt"/>
              </a:rPr>
              <a:t>travel</a:t>
            </a:r>
            <a:r>
              <a:rPr lang="es-ES" sz="2000" b="1" dirty="0">
                <a:solidFill>
                  <a:schemeClr val="accent2">
                    <a:lumMod val="50000"/>
                  </a:schemeClr>
                </a:solidFill>
                <a:latin typeface="+mn-lt"/>
              </a:rPr>
              <a:t> time </a:t>
            </a:r>
            <a:r>
              <a:rPr lang="es-ES" sz="2000" b="1" dirty="0" err="1">
                <a:solidFill>
                  <a:schemeClr val="accent2">
                    <a:lumMod val="50000"/>
                  </a:schemeClr>
                </a:solidFill>
                <a:latin typeface="+mn-lt"/>
              </a:rPr>
              <a:t>from</a:t>
            </a:r>
            <a:r>
              <a:rPr lang="es-ES" sz="2000" b="1" dirty="0">
                <a:solidFill>
                  <a:schemeClr val="accent2">
                    <a:lumMod val="50000"/>
                  </a:schemeClr>
                </a:solidFill>
                <a:latin typeface="+mn-lt"/>
              </a:rPr>
              <a:t> </a:t>
            </a:r>
            <a:r>
              <a:rPr lang="es-ES" sz="2000" b="1" i="1" dirty="0">
                <a:solidFill>
                  <a:schemeClr val="accent2">
                    <a:lumMod val="50000"/>
                  </a:schemeClr>
                </a:solidFill>
                <a:latin typeface="+mn-lt"/>
              </a:rPr>
              <a:t>i</a:t>
            </a:r>
            <a:r>
              <a:rPr lang="es-ES" sz="2000" b="1" dirty="0">
                <a:solidFill>
                  <a:schemeClr val="accent2">
                    <a:lumMod val="50000"/>
                  </a:schemeClr>
                </a:solidFill>
                <a:latin typeface="+mn-lt"/>
              </a:rPr>
              <a:t> </a:t>
            </a:r>
            <a:r>
              <a:rPr lang="es-ES" sz="2000" b="1" dirty="0" err="1">
                <a:solidFill>
                  <a:schemeClr val="accent2">
                    <a:lumMod val="50000"/>
                  </a:schemeClr>
                </a:solidFill>
                <a:latin typeface="+mn-lt"/>
              </a:rPr>
              <a:t>to</a:t>
            </a:r>
            <a:r>
              <a:rPr lang="es-ES" sz="2000" b="1" dirty="0">
                <a:solidFill>
                  <a:schemeClr val="accent2">
                    <a:lumMod val="50000"/>
                  </a:schemeClr>
                </a:solidFill>
                <a:latin typeface="+mn-lt"/>
              </a:rPr>
              <a:t> </a:t>
            </a:r>
            <a:r>
              <a:rPr lang="es-ES" sz="2000" b="1" i="1" dirty="0">
                <a:solidFill>
                  <a:schemeClr val="accent2">
                    <a:lumMod val="50000"/>
                  </a:schemeClr>
                </a:solidFill>
                <a:latin typeface="+mn-lt"/>
              </a:rPr>
              <a:t>j</a:t>
            </a:r>
            <a:r>
              <a:rPr lang="es-ES" sz="2000" b="1" dirty="0">
                <a:solidFill>
                  <a:schemeClr val="accent2">
                    <a:lumMod val="50000"/>
                  </a:schemeClr>
                </a:solidFill>
                <a:latin typeface="+mn-lt"/>
              </a:rPr>
              <a:t> </a:t>
            </a:r>
            <a:r>
              <a:rPr lang="es-ES" sz="2000" b="1" dirty="0" err="1">
                <a:solidFill>
                  <a:schemeClr val="accent2">
                    <a:lumMod val="50000"/>
                  </a:schemeClr>
                </a:solidFill>
                <a:latin typeface="+mn-lt"/>
              </a:rPr>
              <a:t>when</a:t>
            </a:r>
            <a:r>
              <a:rPr lang="es-ES" sz="2000" b="1" dirty="0">
                <a:solidFill>
                  <a:schemeClr val="accent2">
                    <a:lumMod val="50000"/>
                  </a:schemeClr>
                </a:solidFill>
                <a:latin typeface="+mn-lt"/>
              </a:rPr>
              <a:t> </a:t>
            </a:r>
            <a:r>
              <a:rPr lang="es-ES" sz="2000" b="1" dirty="0" err="1">
                <a:solidFill>
                  <a:schemeClr val="accent2">
                    <a:lumMod val="50000"/>
                  </a:schemeClr>
                </a:solidFill>
                <a:latin typeface="+mn-lt"/>
              </a:rPr>
              <a:t>departing</a:t>
            </a:r>
            <a:r>
              <a:rPr lang="es-ES" sz="2000" b="1" dirty="0">
                <a:solidFill>
                  <a:schemeClr val="accent2">
                    <a:lumMod val="50000"/>
                  </a:schemeClr>
                </a:solidFill>
                <a:latin typeface="+mn-lt"/>
              </a:rPr>
              <a:t> at time </a:t>
            </a:r>
            <a:r>
              <a:rPr lang="es-ES" sz="2000" b="1" i="1" dirty="0">
                <a:solidFill>
                  <a:schemeClr val="accent2">
                    <a:lumMod val="50000"/>
                  </a:schemeClr>
                </a:solidFill>
                <a:latin typeface="+mn-lt"/>
              </a:rPr>
              <a:t>d</a:t>
            </a:r>
            <a:r>
              <a:rPr lang="es-ES" sz="2000" b="1" i="1" baseline="-25000" dirty="0">
                <a:solidFill>
                  <a:schemeClr val="accent2">
                    <a:lumMod val="50000"/>
                  </a:schemeClr>
                </a:solidFill>
                <a:latin typeface="+mn-lt"/>
              </a:rPr>
              <a:t>i</a:t>
            </a:r>
            <a:r>
              <a:rPr lang="es-ES" sz="2000" b="1" dirty="0">
                <a:solidFill>
                  <a:schemeClr val="accent2">
                    <a:lumMod val="50000"/>
                  </a:schemeClr>
                </a:solidFill>
                <a:latin typeface="+mn-lt"/>
              </a:rPr>
              <a:t> </a:t>
            </a:r>
            <a:r>
              <a:rPr lang="es-ES" sz="2000" b="1" dirty="0" err="1">
                <a:solidFill>
                  <a:schemeClr val="accent2">
                    <a:lumMod val="50000"/>
                  </a:schemeClr>
                </a:solidFill>
                <a:latin typeface="+mn-lt"/>
              </a:rPr>
              <a:t>from</a:t>
            </a:r>
            <a:r>
              <a:rPr lang="es-ES" sz="2000" b="1" dirty="0">
                <a:solidFill>
                  <a:schemeClr val="accent2">
                    <a:lumMod val="50000"/>
                  </a:schemeClr>
                </a:solidFill>
                <a:latin typeface="+mn-lt"/>
              </a:rPr>
              <a:t> </a:t>
            </a:r>
            <a:r>
              <a:rPr lang="es-ES" sz="2000" b="1" dirty="0" err="1">
                <a:solidFill>
                  <a:schemeClr val="accent2">
                    <a:lumMod val="50000"/>
                  </a:schemeClr>
                </a:solidFill>
                <a:latin typeface="+mn-lt"/>
              </a:rPr>
              <a:t>client</a:t>
            </a:r>
            <a:r>
              <a:rPr lang="es-ES" sz="2000" b="1" dirty="0">
                <a:solidFill>
                  <a:schemeClr val="accent2">
                    <a:lumMod val="50000"/>
                  </a:schemeClr>
                </a:solidFill>
                <a:latin typeface="+mn-lt"/>
              </a:rPr>
              <a:t> </a:t>
            </a:r>
            <a:r>
              <a:rPr lang="es-ES" sz="2000" b="1" i="1" dirty="0">
                <a:solidFill>
                  <a:schemeClr val="accent2">
                    <a:lumMod val="50000"/>
                  </a:schemeClr>
                </a:solidFill>
                <a:latin typeface="+mn-lt"/>
              </a:rPr>
              <a:t>i</a:t>
            </a:r>
          </a:p>
          <a:p>
            <a:pPr marL="342900" indent="-342900">
              <a:spcBef>
                <a:spcPct val="20000"/>
              </a:spcBef>
              <a:buFont typeface="Arial" pitchFamily="34" charset="0"/>
              <a:buChar char="•"/>
              <a:defRPr/>
            </a:pPr>
            <a:r>
              <a:rPr lang="es-ES" sz="2000" b="1" i="1" dirty="0" err="1">
                <a:latin typeface="Arial" charset="0"/>
              </a:rPr>
              <a:t>T</a:t>
            </a:r>
            <a:r>
              <a:rPr lang="es-ES" sz="2000" b="1" i="1" baseline="-25000" dirty="0" err="1">
                <a:latin typeface="Arial" charset="0"/>
              </a:rPr>
              <a:t>ij</a:t>
            </a:r>
            <a:r>
              <a:rPr lang="es-ES" sz="2000" b="1" i="1" dirty="0">
                <a:latin typeface="Arial" charset="0"/>
              </a:rPr>
              <a:t>(d</a:t>
            </a:r>
            <a:r>
              <a:rPr lang="es-ES" sz="2000" b="1" i="1" baseline="-25000" dirty="0">
                <a:latin typeface="Arial" charset="0"/>
              </a:rPr>
              <a:t>i</a:t>
            </a:r>
            <a:r>
              <a:rPr lang="es-ES" sz="2000" b="1" i="1" dirty="0">
                <a:latin typeface="Arial" charset="0"/>
              </a:rPr>
              <a:t>)</a:t>
            </a:r>
            <a:r>
              <a:rPr lang="es-ES" sz="2000" b="1" i="1" dirty="0">
                <a:latin typeface="Arial" charset="0"/>
                <a:sym typeface="Symbol"/>
              </a:rPr>
              <a:t></a:t>
            </a:r>
            <a:r>
              <a:rPr lang="es-ES" sz="2000" b="1" i="1" dirty="0">
                <a:latin typeface="Arial" charset="0"/>
              </a:rPr>
              <a:t> </a:t>
            </a:r>
            <a:r>
              <a:rPr lang="es-ES" sz="2000" b="1" i="1" dirty="0" err="1">
                <a:latin typeface="Arial" charset="0"/>
              </a:rPr>
              <a:t>T</a:t>
            </a:r>
            <a:r>
              <a:rPr lang="es-ES" sz="2000" b="1" i="1" baseline="-25000" dirty="0" err="1">
                <a:latin typeface="Arial" charset="0"/>
              </a:rPr>
              <a:t>ij</a:t>
            </a:r>
            <a:r>
              <a:rPr lang="es-ES" sz="2000" b="1" i="1" dirty="0">
                <a:latin typeface="Arial" charset="0"/>
              </a:rPr>
              <a:t>(d</a:t>
            </a:r>
            <a:r>
              <a:rPr lang="es-ES" sz="2000" b="1" i="1" baseline="-25000" dirty="0">
                <a:latin typeface="Arial" charset="0"/>
              </a:rPr>
              <a:t>i</a:t>
            </a:r>
            <a:r>
              <a:rPr lang="es-ES" sz="2000" b="1" i="1" dirty="0">
                <a:latin typeface="Arial" charset="0"/>
              </a:rPr>
              <a:t>’)</a:t>
            </a:r>
            <a:endParaRPr lang="es-ES" sz="2000" b="1" i="1" dirty="0">
              <a:latin typeface="+mn-lt"/>
            </a:endParaRPr>
          </a:p>
          <a:p>
            <a:pPr marL="342900" indent="-342900" fontAlgn="auto">
              <a:spcBef>
                <a:spcPct val="20000"/>
              </a:spcBef>
              <a:spcAft>
                <a:spcPts val="0"/>
              </a:spcAft>
              <a:defRPr/>
            </a:pPr>
            <a:r>
              <a:rPr lang="es-ES" sz="2800" dirty="0">
                <a:latin typeface="+mn-lt"/>
              </a:rPr>
              <a:t> </a:t>
            </a:r>
          </a:p>
        </p:txBody>
      </p:sp>
      <p:sp>
        <p:nvSpPr>
          <p:cNvPr id="10" name="Title 1"/>
          <p:cNvSpPr>
            <a:spLocks noGrp="1"/>
          </p:cNvSpPr>
          <p:nvPr>
            <p:ph type="title"/>
          </p:nvPr>
        </p:nvSpPr>
        <p:spPr>
          <a:xfrm>
            <a:off x="457200" y="404664"/>
            <a:ext cx="8229600" cy="1012974"/>
          </a:xfrm>
        </p:spPr>
        <p:txBody>
          <a:bodyPr>
            <a:normAutofit/>
          </a:bodyPr>
          <a:lstStyle/>
          <a:p>
            <a:r>
              <a:rPr lang="en-US" sz="2200" dirty="0" smtClean="0">
                <a:solidFill>
                  <a:srgbClr val="C00000"/>
                </a:solidFill>
              </a:rPr>
              <a:t>DEALING WITH TIME-DEPENDENT TRAVEL </a:t>
            </a:r>
            <a:r>
              <a:rPr lang="en-US" sz="2200" dirty="0" smtClean="0">
                <a:solidFill>
                  <a:srgbClr val="C00000"/>
                </a:solidFill>
              </a:rPr>
              <a:t>TIMES IN TRANPORTATION NETWORKS: FINDING THE MOST LIKELY USED PATHS</a:t>
            </a:r>
            <a:endParaRPr lang="en-US" sz="2200" dirty="0" smtClean="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260648"/>
            <a:ext cx="8894618" cy="1143000"/>
          </a:xfrm>
        </p:spPr>
        <p:txBody>
          <a:bodyPr>
            <a:normAutofit/>
          </a:bodyPr>
          <a:lstStyle/>
          <a:p>
            <a:r>
              <a:rPr lang="en-US" sz="3200" dirty="0" smtClean="0">
                <a:solidFill>
                  <a:srgbClr val="C00000"/>
                </a:solidFill>
              </a:rPr>
              <a:t>DECREASING ORDER OF TIME (DOT) (</a:t>
            </a:r>
            <a:r>
              <a:rPr lang="en-US" sz="3200" dirty="0" err="1" smtClean="0">
                <a:solidFill>
                  <a:srgbClr val="C00000"/>
                </a:solidFill>
              </a:rPr>
              <a:t>Chabini</a:t>
            </a:r>
            <a:r>
              <a:rPr lang="en-US" sz="3200" dirty="0" smtClean="0">
                <a:solidFill>
                  <a:srgbClr val="C00000"/>
                </a:solidFill>
              </a:rPr>
              <a:t> 1998)</a:t>
            </a:r>
            <a:endParaRPr lang="en-US" sz="3200" dirty="0">
              <a:solidFill>
                <a:srgbClr val="C00000"/>
              </a:solidFill>
            </a:endParaRPr>
          </a:p>
        </p:txBody>
      </p:sp>
      <p:sp>
        <p:nvSpPr>
          <p:cNvPr id="5" name="Footer Placeholder 4"/>
          <p:cNvSpPr>
            <a:spLocks noGrp="1"/>
          </p:cNvSpPr>
          <p:nvPr>
            <p:ph type="ftr" sz="quarter" idx="11"/>
          </p:nvPr>
        </p:nvSpPr>
        <p:spPr>
          <a:xfrm>
            <a:off x="1763688" y="6453336"/>
            <a:ext cx="4256112" cy="268139"/>
          </a:xfrm>
        </p:spPr>
        <p:txBody>
          <a:bodyPr/>
          <a:lstStyle/>
          <a:p>
            <a:r>
              <a:rPr lang="en-US" dirty="0" smtClean="0"/>
              <a:t>2nd Workshop on Graph-Based Technologies and Applications</a:t>
            </a:r>
            <a:endParaRPr lang="es-MX" dirty="0"/>
          </a:p>
        </p:txBody>
      </p:sp>
      <p:sp>
        <p:nvSpPr>
          <p:cNvPr id="6" name="TextBox 9"/>
          <p:cNvSpPr txBox="1">
            <a:spLocks noChangeArrowheads="1"/>
          </p:cNvSpPr>
          <p:nvPr/>
        </p:nvSpPr>
        <p:spPr bwMode="auto">
          <a:xfrm>
            <a:off x="683568" y="1111250"/>
            <a:ext cx="8460432" cy="1477328"/>
          </a:xfrm>
          <a:prstGeom prst="rect">
            <a:avLst/>
          </a:prstGeom>
          <a:noFill/>
          <a:ln w="9525">
            <a:noFill/>
            <a:miter lim="800000"/>
            <a:headEnd/>
            <a:tailEnd/>
          </a:ln>
        </p:spPr>
        <p:txBody>
          <a:bodyPr wrap="square">
            <a:spAutoFit/>
          </a:bodyPr>
          <a:lstStyle/>
          <a:p>
            <a:pPr>
              <a:buFont typeface="Arial" charset="0"/>
              <a:buChar char="•"/>
            </a:pPr>
            <a:r>
              <a:rPr lang="en-US" dirty="0">
                <a:latin typeface="Calibri" pitchFamily="34" charset="0"/>
                <a:cs typeface="Times New Roman" pitchFamily="18" charset="0"/>
              </a:rPr>
              <a:t> DOT solves the all-to-one shortest path for all departure times.</a:t>
            </a:r>
          </a:p>
          <a:p>
            <a:pPr>
              <a:buFont typeface="Arial" charset="0"/>
              <a:buChar char="•"/>
            </a:pPr>
            <a:r>
              <a:rPr lang="en-US" dirty="0">
                <a:latin typeface="Calibri" pitchFamily="34" charset="0"/>
                <a:cs typeface="Times New Roman" pitchFamily="18" charset="0"/>
              </a:rPr>
              <a:t> Assumptions: </a:t>
            </a:r>
          </a:p>
          <a:p>
            <a:pPr lvl="1">
              <a:buFont typeface="Wingdings" pitchFamily="2" charset="2"/>
              <a:buChar char="§"/>
            </a:pPr>
            <a:r>
              <a:rPr lang="en-US" dirty="0">
                <a:latin typeface="Calibri" pitchFamily="34" charset="0"/>
                <a:cs typeface="Times New Roman" pitchFamily="18" charset="0"/>
              </a:rPr>
              <a:t> FIFO property on each link of the road network.</a:t>
            </a:r>
          </a:p>
          <a:p>
            <a:pPr lvl="1">
              <a:buFont typeface="Wingdings" pitchFamily="2" charset="2"/>
              <a:buChar char="§"/>
            </a:pPr>
            <a:r>
              <a:rPr lang="en-US" dirty="0">
                <a:latin typeface="Calibri" pitchFamily="34" charset="0"/>
                <a:cs typeface="Times New Roman" pitchFamily="18" charset="0"/>
              </a:rPr>
              <a:t> After certain time horizon </a:t>
            </a:r>
            <a:r>
              <a:rPr lang="en-US" i="1" dirty="0">
                <a:latin typeface="Calibri" pitchFamily="34" charset="0"/>
                <a:cs typeface="Times New Roman" pitchFamily="18" charset="0"/>
              </a:rPr>
              <a:t>T</a:t>
            </a:r>
            <a:r>
              <a:rPr lang="en-US" dirty="0">
                <a:latin typeface="Calibri" pitchFamily="34" charset="0"/>
                <a:cs typeface="Times New Roman" pitchFamily="18" charset="0"/>
              </a:rPr>
              <a:t>, all arc costs remain constant.</a:t>
            </a:r>
          </a:p>
          <a:p>
            <a:pPr>
              <a:buFont typeface="Arial" charset="0"/>
              <a:buChar char="•"/>
            </a:pPr>
            <a:r>
              <a:rPr lang="en-US" dirty="0">
                <a:latin typeface="Calibri" pitchFamily="34" charset="0"/>
                <a:cs typeface="Times New Roman" pitchFamily="18" charset="0"/>
              </a:rPr>
              <a:t> Backwards procedure starting with calculation of static shortest paths at time </a:t>
            </a:r>
            <a:r>
              <a:rPr lang="en-US" i="1" dirty="0">
                <a:latin typeface="Calibri" pitchFamily="34" charset="0"/>
                <a:cs typeface="Times New Roman" pitchFamily="18" charset="0"/>
              </a:rPr>
              <a:t>T</a:t>
            </a:r>
            <a:r>
              <a:rPr lang="en-US" dirty="0">
                <a:latin typeface="Calibri" pitchFamily="34" charset="0"/>
                <a:cs typeface="Times New Roman" pitchFamily="18" charset="0"/>
              </a:rPr>
              <a:t>.</a:t>
            </a:r>
          </a:p>
        </p:txBody>
      </p:sp>
      <p:grpSp>
        <p:nvGrpSpPr>
          <p:cNvPr id="3" name="11 Grupo"/>
          <p:cNvGrpSpPr>
            <a:grpSpLocks/>
          </p:cNvGrpSpPr>
          <p:nvPr/>
        </p:nvGrpSpPr>
        <p:grpSpPr bwMode="auto">
          <a:xfrm>
            <a:off x="683568" y="2996952"/>
            <a:ext cx="4032448" cy="2938462"/>
            <a:chOff x="326066" y="3122428"/>
            <a:chExt cx="4038600" cy="2938130"/>
          </a:xfrm>
        </p:grpSpPr>
        <p:sp>
          <p:nvSpPr>
            <p:cNvPr id="8" name="TextBox 8"/>
            <p:cNvSpPr txBox="1">
              <a:spLocks noChangeArrowheads="1"/>
            </p:cNvSpPr>
            <p:nvPr/>
          </p:nvSpPr>
          <p:spPr bwMode="auto">
            <a:xfrm>
              <a:off x="457200" y="3221665"/>
              <a:ext cx="3657600" cy="2678113"/>
            </a:xfrm>
            <a:prstGeom prst="rect">
              <a:avLst/>
            </a:prstGeom>
            <a:noFill/>
            <a:ln w="9525">
              <a:noFill/>
              <a:miter lim="800000"/>
              <a:headEnd/>
              <a:tailEnd/>
            </a:ln>
          </p:spPr>
          <p:txBody>
            <a:bodyPr>
              <a:spAutoFit/>
            </a:bodyPr>
            <a:lstStyle/>
            <a:p>
              <a:r>
                <a:rPr lang="es-ES" sz="1400" i="1" dirty="0">
                  <a:latin typeface="Calibri" pitchFamily="34" charset="0"/>
                  <a:cs typeface="Times New Roman" pitchFamily="18" charset="0"/>
                </a:rPr>
                <a:t>q = </a:t>
              </a:r>
              <a:r>
                <a:rPr lang="es-ES" sz="1400" dirty="0" err="1">
                  <a:latin typeface="Calibri" pitchFamily="34" charset="0"/>
                  <a:cs typeface="Times New Roman" pitchFamily="18" charset="0"/>
                </a:rPr>
                <a:t>destination</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node</a:t>
              </a:r>
              <a:endParaRPr lang="es-ES" sz="1400" dirty="0">
                <a:latin typeface="Calibri" pitchFamily="34" charset="0"/>
                <a:cs typeface="Times New Roman" pitchFamily="18" charset="0"/>
              </a:endParaRPr>
            </a:p>
            <a:p>
              <a:endParaRPr lang="es-ES" sz="1400" i="1" dirty="0">
                <a:latin typeface="Calibri" pitchFamily="34" charset="0"/>
                <a:cs typeface="Times New Roman" pitchFamily="18" charset="0"/>
              </a:endParaRPr>
            </a:p>
            <a:p>
              <a:r>
                <a:rPr lang="es-ES" sz="1400" i="1" dirty="0">
                  <a:latin typeface="Calibri" pitchFamily="34" charset="0"/>
                  <a:cs typeface="Times New Roman" pitchFamily="18" charset="0"/>
                </a:rPr>
                <a:t>n = </a:t>
              </a:r>
              <a:r>
                <a:rPr lang="es-ES" sz="1400" dirty="0" err="1">
                  <a:latin typeface="Calibri" pitchFamily="34" charset="0"/>
                  <a:cs typeface="Times New Roman" pitchFamily="18" charset="0"/>
                </a:rPr>
                <a:t>number</a:t>
              </a:r>
              <a:r>
                <a:rPr lang="es-ES" sz="1400" dirty="0">
                  <a:latin typeface="Calibri" pitchFamily="34" charset="0"/>
                  <a:cs typeface="Times New Roman" pitchFamily="18" charset="0"/>
                </a:rPr>
                <a:t> of </a:t>
              </a:r>
              <a:r>
                <a:rPr lang="es-ES" sz="1400" dirty="0" err="1">
                  <a:latin typeface="Calibri" pitchFamily="34" charset="0"/>
                  <a:cs typeface="Times New Roman" pitchFamily="18" charset="0"/>
                </a:rPr>
                <a:t>nodes</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on</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the</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network</a:t>
              </a:r>
              <a:endParaRPr lang="es-ES" sz="1400" dirty="0">
                <a:latin typeface="Calibri" pitchFamily="34" charset="0"/>
                <a:cs typeface="Times New Roman" pitchFamily="18" charset="0"/>
              </a:endParaRPr>
            </a:p>
            <a:p>
              <a:endParaRPr lang="es-ES" sz="1400" i="1" dirty="0">
                <a:latin typeface="Calibri" pitchFamily="34" charset="0"/>
                <a:cs typeface="Times New Roman" pitchFamily="18" charset="0"/>
              </a:endParaRPr>
            </a:p>
            <a:p>
              <a:r>
                <a:rPr lang="es-ES" sz="1400" i="1" dirty="0" err="1">
                  <a:latin typeface="Calibri" pitchFamily="34" charset="0"/>
                  <a:cs typeface="Times New Roman" pitchFamily="18" charset="0"/>
                </a:rPr>
                <a:t>d</a:t>
              </a:r>
              <a:r>
                <a:rPr lang="es-ES" sz="1400" i="1" baseline="-25000" dirty="0" err="1">
                  <a:latin typeface="Calibri" pitchFamily="34" charset="0"/>
                  <a:cs typeface="Times New Roman" pitchFamily="18" charset="0"/>
                </a:rPr>
                <a:t>ij</a:t>
              </a:r>
              <a:r>
                <a:rPr lang="es-ES" sz="1400" i="1" dirty="0">
                  <a:latin typeface="Calibri" pitchFamily="34" charset="0"/>
                  <a:cs typeface="Times New Roman" pitchFamily="18" charset="0"/>
                </a:rPr>
                <a:t>(t) = </a:t>
              </a:r>
              <a:r>
                <a:rPr lang="es-ES" sz="1400" dirty="0" err="1">
                  <a:latin typeface="Calibri" pitchFamily="34" charset="0"/>
                  <a:cs typeface="Times New Roman" pitchFamily="18" charset="0"/>
                </a:rPr>
                <a:t>travel</a:t>
              </a:r>
              <a:r>
                <a:rPr lang="es-ES" sz="1400" dirty="0">
                  <a:latin typeface="Calibri" pitchFamily="34" charset="0"/>
                  <a:cs typeface="Times New Roman" pitchFamily="18" charset="0"/>
                </a:rPr>
                <a:t> time </a:t>
              </a:r>
              <a:r>
                <a:rPr lang="es-ES" sz="1400" dirty="0" err="1">
                  <a:latin typeface="Calibri" pitchFamily="34" charset="0"/>
                  <a:cs typeface="Times New Roman" pitchFamily="18" charset="0"/>
                </a:rPr>
                <a:t>between</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nodes</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i</a:t>
              </a:r>
              <a:r>
                <a:rPr lang="es-ES" sz="1400" dirty="0">
                  <a:latin typeface="Calibri" pitchFamily="34" charset="0"/>
                  <a:cs typeface="Times New Roman" pitchFamily="18" charset="0"/>
                </a:rPr>
                <a:t> and </a:t>
              </a:r>
              <a:r>
                <a:rPr lang="es-ES" sz="1400" i="1" dirty="0">
                  <a:latin typeface="Calibri" pitchFamily="34" charset="0"/>
                  <a:cs typeface="Times New Roman" pitchFamily="18" charset="0"/>
                </a:rPr>
                <a:t>j</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when</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departure</a:t>
              </a:r>
              <a:r>
                <a:rPr lang="es-ES" sz="1400" dirty="0">
                  <a:latin typeface="Calibri" pitchFamily="34" charset="0"/>
                  <a:cs typeface="Times New Roman" pitchFamily="18" charset="0"/>
                </a:rPr>
                <a:t> time </a:t>
              </a:r>
              <a:r>
                <a:rPr lang="es-ES" sz="1400" dirty="0" err="1">
                  <a:latin typeface="Calibri" pitchFamily="34" charset="0"/>
                  <a:cs typeface="Times New Roman" pitchFamily="18" charset="0"/>
                </a:rPr>
                <a:t>is</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t</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t</a:t>
              </a:r>
              <a:r>
                <a:rPr lang="es-ES" sz="1400" dirty="0">
                  <a:latin typeface="Calibri" pitchFamily="34" charset="0"/>
                  <a:cs typeface="Times New Roman" pitchFamily="18" charset="0"/>
                </a:rPr>
                <a:t> </a:t>
              </a:r>
              <a:r>
                <a:rPr lang="es-ES" sz="1400" dirty="0">
                  <a:latin typeface="Calibri" pitchFamily="34" charset="0"/>
                  <a:cs typeface="Times New Roman" pitchFamily="18" charset="0"/>
                  <a:sym typeface="Symbol" pitchFamily="18" charset="2"/>
                </a:rPr>
                <a:t> {0,1,…,T}</a:t>
              </a:r>
              <a:endParaRPr lang="es-ES" sz="1400" i="1" dirty="0">
                <a:latin typeface="Calibri" pitchFamily="34" charset="0"/>
                <a:cs typeface="Times New Roman" pitchFamily="18" charset="0"/>
              </a:endParaRPr>
            </a:p>
            <a:p>
              <a:endParaRPr lang="es-ES" sz="1400" i="1" dirty="0">
                <a:latin typeface="Calibri" pitchFamily="34" charset="0"/>
                <a:cs typeface="Times New Roman" pitchFamily="18" charset="0"/>
              </a:endParaRPr>
            </a:p>
            <a:p>
              <a:r>
                <a:rPr lang="es-ES" sz="1400" i="1" dirty="0" err="1">
                  <a:latin typeface="Calibri" pitchFamily="34" charset="0"/>
                  <a:cs typeface="Times New Roman" pitchFamily="18" charset="0"/>
                </a:rPr>
                <a:t>C</a:t>
              </a:r>
              <a:r>
                <a:rPr lang="es-ES" sz="1400" i="1" baseline="-25000" dirty="0" err="1">
                  <a:latin typeface="Calibri" pitchFamily="34" charset="0"/>
                  <a:cs typeface="Times New Roman" pitchFamily="18" charset="0"/>
                </a:rPr>
                <a:t>it</a:t>
              </a:r>
              <a:r>
                <a:rPr lang="es-ES" sz="1400" dirty="0">
                  <a:latin typeface="Calibri" pitchFamily="34" charset="0"/>
                  <a:cs typeface="Times New Roman" pitchFamily="18" charset="0"/>
                </a:rPr>
                <a:t> = </a:t>
              </a:r>
              <a:r>
                <a:rPr lang="es-ES" sz="1400" dirty="0" err="1">
                  <a:latin typeface="Calibri" pitchFamily="34" charset="0"/>
                  <a:cs typeface="Times New Roman" pitchFamily="18" charset="0"/>
                </a:rPr>
                <a:t>Cost</a:t>
              </a:r>
              <a:r>
                <a:rPr lang="es-ES" sz="1400" dirty="0">
                  <a:latin typeface="Calibri" pitchFamily="34" charset="0"/>
                  <a:cs typeface="Times New Roman" pitchFamily="18" charset="0"/>
                </a:rPr>
                <a:t> of </a:t>
              </a:r>
              <a:r>
                <a:rPr lang="es-ES" sz="1400" dirty="0" err="1">
                  <a:latin typeface="Calibri" pitchFamily="34" charset="0"/>
                  <a:cs typeface="Times New Roman" pitchFamily="18" charset="0"/>
                </a:rPr>
                <a:t>optimal</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path</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from</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node</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i</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to</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node</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q</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when</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departure</a:t>
              </a:r>
              <a:r>
                <a:rPr lang="es-ES" sz="1400" dirty="0">
                  <a:latin typeface="Calibri" pitchFamily="34" charset="0"/>
                  <a:cs typeface="Times New Roman" pitchFamily="18" charset="0"/>
                </a:rPr>
                <a:t> time </a:t>
              </a:r>
              <a:r>
                <a:rPr lang="es-ES" sz="1400" dirty="0" err="1">
                  <a:latin typeface="Calibri" pitchFamily="34" charset="0"/>
                  <a:cs typeface="Times New Roman" pitchFamily="18" charset="0"/>
                </a:rPr>
                <a:t>from</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i</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is</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t</a:t>
              </a:r>
              <a:r>
                <a:rPr lang="es-ES" sz="1400" dirty="0">
                  <a:latin typeface="Calibri" pitchFamily="34" charset="0"/>
                  <a:cs typeface="Times New Roman" pitchFamily="18" charset="0"/>
                </a:rPr>
                <a:t>.</a:t>
              </a:r>
            </a:p>
            <a:p>
              <a:endParaRPr lang="es-ES" sz="1400" dirty="0">
                <a:latin typeface="Calibri" pitchFamily="34" charset="0"/>
                <a:cs typeface="Times New Roman" pitchFamily="18" charset="0"/>
              </a:endParaRPr>
            </a:p>
            <a:p>
              <a:r>
                <a:rPr lang="es-ES" sz="1400" i="1" dirty="0" err="1">
                  <a:latin typeface="Calibri" pitchFamily="34" charset="0"/>
                  <a:cs typeface="Times New Roman" pitchFamily="18" charset="0"/>
                </a:rPr>
                <a:t>N</a:t>
              </a:r>
              <a:r>
                <a:rPr lang="es-ES" sz="1400" i="1" baseline="-25000" dirty="0" err="1">
                  <a:latin typeface="Calibri" pitchFamily="34" charset="0"/>
                  <a:cs typeface="Times New Roman" pitchFamily="18" charset="0"/>
                </a:rPr>
                <a:t>it</a:t>
              </a:r>
              <a:r>
                <a:rPr lang="es-ES" sz="1400" dirty="0">
                  <a:latin typeface="Calibri" pitchFamily="34" charset="0"/>
                  <a:cs typeface="Times New Roman" pitchFamily="18" charset="0"/>
                </a:rPr>
                <a:t> = </a:t>
              </a:r>
              <a:r>
                <a:rPr lang="es-ES" sz="1400" dirty="0" err="1">
                  <a:latin typeface="Calibri" pitchFamily="34" charset="0"/>
                  <a:cs typeface="Times New Roman" pitchFamily="18" charset="0"/>
                </a:rPr>
                <a:t>Next</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node</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on</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the</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optimal</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path</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from</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node</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i</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to</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node</a:t>
              </a:r>
              <a:r>
                <a:rPr lang="es-ES" sz="1400" dirty="0">
                  <a:latin typeface="Calibri" pitchFamily="34" charset="0"/>
                  <a:cs typeface="Times New Roman" pitchFamily="18" charset="0"/>
                </a:rPr>
                <a:t> </a:t>
              </a:r>
              <a:r>
                <a:rPr lang="es-ES" sz="1400" i="1" dirty="0">
                  <a:latin typeface="Calibri" pitchFamily="34" charset="0"/>
                  <a:cs typeface="Times New Roman" pitchFamily="18" charset="0"/>
                </a:rPr>
                <a:t>q</a:t>
              </a:r>
              <a:r>
                <a:rPr lang="es-ES" sz="1400" dirty="0">
                  <a:latin typeface="Calibri" pitchFamily="34" charset="0"/>
                  <a:cs typeface="Times New Roman" pitchFamily="18" charset="0"/>
                </a:rPr>
                <a:t> </a:t>
              </a:r>
              <a:r>
                <a:rPr lang="es-ES" sz="1400" dirty="0" err="1">
                  <a:latin typeface="Calibri" pitchFamily="34" charset="0"/>
                  <a:cs typeface="Times New Roman" pitchFamily="18" charset="0"/>
                </a:rPr>
                <a:t>departing</a:t>
              </a:r>
              <a:r>
                <a:rPr lang="es-ES" sz="1400" dirty="0">
                  <a:latin typeface="Calibri" pitchFamily="34" charset="0"/>
                  <a:cs typeface="Times New Roman" pitchFamily="18" charset="0"/>
                </a:rPr>
                <a:t> at time </a:t>
              </a:r>
              <a:r>
                <a:rPr lang="es-ES" sz="1400" i="1" dirty="0">
                  <a:latin typeface="Calibri" pitchFamily="34" charset="0"/>
                  <a:cs typeface="Times New Roman" pitchFamily="18" charset="0"/>
                </a:rPr>
                <a:t>t</a:t>
              </a:r>
              <a:r>
                <a:rPr lang="es-ES" sz="1400" dirty="0">
                  <a:latin typeface="Calibri" pitchFamily="34" charset="0"/>
                  <a:cs typeface="Times New Roman" pitchFamily="18" charset="0"/>
                </a:rPr>
                <a:t>.</a:t>
              </a:r>
              <a:endParaRPr lang="en-US" sz="1400" dirty="0">
                <a:latin typeface="Calibri" pitchFamily="34" charset="0"/>
                <a:cs typeface="Times New Roman" pitchFamily="18" charset="0"/>
              </a:endParaRPr>
            </a:p>
          </p:txBody>
        </p:sp>
        <p:sp>
          <p:nvSpPr>
            <p:cNvPr id="9" name="Rectangle 8"/>
            <p:cNvSpPr/>
            <p:nvPr/>
          </p:nvSpPr>
          <p:spPr>
            <a:xfrm>
              <a:off x="326066" y="3122428"/>
              <a:ext cx="4038600" cy="293813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TextBox 11"/>
          <p:cNvSpPr txBox="1">
            <a:spLocks noChangeArrowheads="1"/>
          </p:cNvSpPr>
          <p:nvPr/>
        </p:nvSpPr>
        <p:spPr bwMode="auto">
          <a:xfrm>
            <a:off x="714400" y="2636912"/>
            <a:ext cx="2057400" cy="369887"/>
          </a:xfrm>
          <a:prstGeom prst="rect">
            <a:avLst/>
          </a:prstGeom>
          <a:noFill/>
          <a:ln w="9525">
            <a:noFill/>
            <a:miter lim="800000"/>
            <a:headEnd/>
            <a:tailEnd/>
          </a:ln>
        </p:spPr>
        <p:txBody>
          <a:bodyPr>
            <a:spAutoFit/>
          </a:bodyPr>
          <a:lstStyle/>
          <a:p>
            <a:r>
              <a:rPr lang="es-ES" b="1" dirty="0" err="1">
                <a:latin typeface="Calibri" pitchFamily="34" charset="0"/>
                <a:cs typeface="Times New Roman" pitchFamily="18" charset="0"/>
              </a:rPr>
              <a:t>Notation</a:t>
            </a:r>
            <a:endParaRPr lang="en-US" b="1" dirty="0">
              <a:latin typeface="Calibri" pitchFamily="34" charset="0"/>
              <a:cs typeface="Times New Roman" pitchFamily="18" charset="0"/>
            </a:endParaRPr>
          </a:p>
        </p:txBody>
      </p:sp>
      <p:sp>
        <p:nvSpPr>
          <p:cNvPr id="11" name="TextBox 12"/>
          <p:cNvSpPr txBox="1">
            <a:spLocks noChangeArrowheads="1"/>
          </p:cNvSpPr>
          <p:nvPr/>
        </p:nvSpPr>
        <p:spPr bwMode="auto">
          <a:xfrm>
            <a:off x="4890864" y="2627065"/>
            <a:ext cx="2057400" cy="369887"/>
          </a:xfrm>
          <a:prstGeom prst="rect">
            <a:avLst/>
          </a:prstGeom>
          <a:noFill/>
          <a:ln w="9525">
            <a:noFill/>
            <a:miter lim="800000"/>
            <a:headEnd/>
            <a:tailEnd/>
          </a:ln>
        </p:spPr>
        <p:txBody>
          <a:bodyPr>
            <a:spAutoFit/>
          </a:bodyPr>
          <a:lstStyle/>
          <a:p>
            <a:r>
              <a:rPr lang="es-ES" b="1" dirty="0" err="1">
                <a:latin typeface="Calibri" pitchFamily="34" charset="0"/>
                <a:cs typeface="Times New Roman" pitchFamily="18" charset="0"/>
              </a:rPr>
              <a:t>Algorithm</a:t>
            </a:r>
            <a:endParaRPr lang="en-US" b="1" dirty="0">
              <a:latin typeface="Calibri" pitchFamily="34" charset="0"/>
              <a:cs typeface="Times New Roman" pitchFamily="18" charset="0"/>
            </a:endParaRPr>
          </a:p>
        </p:txBody>
      </p:sp>
      <p:sp>
        <p:nvSpPr>
          <p:cNvPr id="12" name="TextBox 11"/>
          <p:cNvSpPr txBox="1"/>
          <p:nvPr/>
        </p:nvSpPr>
        <p:spPr>
          <a:xfrm>
            <a:off x="4976688" y="2985219"/>
            <a:ext cx="3987800" cy="3540125"/>
          </a:xfrm>
          <a:prstGeom prst="rect">
            <a:avLst/>
          </a:prstGeom>
          <a:noFill/>
          <a:ln w="19050">
            <a:solidFill>
              <a:schemeClr val="bg1">
                <a:lumMod val="50000"/>
              </a:schemeClr>
            </a:solidFill>
          </a:ln>
        </p:spPr>
        <p:txBody>
          <a:bodyPr>
            <a:spAutoFit/>
          </a:bodyPr>
          <a:lstStyle/>
          <a:p>
            <a:pPr marL="174625" indent="-174625">
              <a:buFontTx/>
              <a:buAutoNum type="arabicPeriod"/>
              <a:defRPr/>
            </a:pPr>
            <a:r>
              <a:rPr lang="es-ES" sz="1400" dirty="0" err="1">
                <a:latin typeface="Times New Roman" pitchFamily="18" charset="0"/>
                <a:cs typeface="Times New Roman" pitchFamily="18" charset="0"/>
              </a:rPr>
              <a:t>Initialization</a:t>
            </a:r>
            <a:endParaRPr lang="en-US" sz="1400" dirty="0">
              <a:latin typeface="Times New Roman" pitchFamily="18" charset="0"/>
              <a:cs typeface="Times New Roman" pitchFamily="18" charset="0"/>
            </a:endParaRPr>
          </a:p>
          <a:p>
            <a:pPr marL="342900" indent="-342900">
              <a:defRPr/>
            </a:pP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For</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i</a:t>
            </a:r>
            <a:r>
              <a:rPr lang="es-ES" sz="1400" dirty="0">
                <a:latin typeface="Times New Roman" pitchFamily="18" charset="0"/>
                <a:cs typeface="Times New Roman" pitchFamily="18" charset="0"/>
              </a:rPr>
              <a:t> = 1 </a:t>
            </a:r>
            <a:r>
              <a:rPr lang="es-ES" sz="1400" dirty="0" err="1">
                <a:latin typeface="Times New Roman" pitchFamily="18" charset="0"/>
                <a:cs typeface="Times New Roman" pitchFamily="18" charset="0"/>
              </a:rPr>
              <a:t>to</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n</a:t>
            </a:r>
            <a:r>
              <a:rPr lang="es-ES" sz="1400" dirty="0">
                <a:latin typeface="Times New Roman" pitchFamily="18" charset="0"/>
                <a:cs typeface="Times New Roman" pitchFamily="18" charset="0"/>
              </a:rPr>
              <a:t> do:</a:t>
            </a:r>
          </a:p>
          <a:p>
            <a:pPr marL="342900" indent="-342900">
              <a:defRPr/>
            </a:pP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For</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 0 </a:t>
            </a:r>
            <a:r>
              <a:rPr lang="es-ES" sz="1400" dirty="0" err="1">
                <a:latin typeface="Times New Roman" pitchFamily="18" charset="0"/>
                <a:cs typeface="Times New Roman" pitchFamily="18" charset="0"/>
              </a:rPr>
              <a:t>to</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do:</a:t>
            </a:r>
          </a:p>
          <a:p>
            <a:pPr marL="342900" indent="-342900">
              <a:defRPr/>
            </a:pP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C</a:t>
            </a:r>
            <a:r>
              <a:rPr lang="es-ES" sz="1400" dirty="0">
                <a:latin typeface="Times New Roman" pitchFamily="18" charset="0"/>
                <a:cs typeface="Times New Roman" pitchFamily="18" charset="0"/>
              </a:rPr>
              <a:t>[</a:t>
            </a:r>
            <a:r>
              <a:rPr lang="es-ES" sz="1400" i="1" dirty="0">
                <a:latin typeface="Times New Roman" pitchFamily="18" charset="0"/>
                <a:cs typeface="Times New Roman" pitchFamily="18" charset="0"/>
              </a:rPr>
              <a:t>i</a:t>
            </a:r>
            <a:r>
              <a:rPr lang="es-ES" sz="1400" dirty="0">
                <a:latin typeface="Times New Roman" pitchFamily="18" charset="0"/>
                <a:cs typeface="Times New Roman" pitchFamily="18" charset="0"/>
              </a:rPr>
              <a:t>][</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a:t>
            </a:r>
            <a:r>
              <a:rPr lang="es-ES" sz="1400" dirty="0">
                <a:latin typeface="Times New Roman" pitchFamily="18" charset="0"/>
                <a:cs typeface="Times New Roman" pitchFamily="18" charset="0"/>
                <a:sym typeface="Wingdings" pitchFamily="2" charset="2"/>
              </a:rPr>
              <a:t> </a:t>
            </a:r>
            <a:r>
              <a:rPr lang="es-ES" sz="1400" i="1" dirty="0">
                <a:latin typeface="Times New Roman" pitchFamily="18" charset="0"/>
                <a:cs typeface="Times New Roman" pitchFamily="18" charset="0"/>
                <a:sym typeface="Symbol"/>
              </a:rPr>
              <a:t></a:t>
            </a:r>
          </a:p>
          <a:p>
            <a:pPr marL="342900" indent="-342900">
              <a:defRPr/>
            </a:pPr>
            <a:r>
              <a:rPr lang="es-ES" sz="1400" dirty="0">
                <a:latin typeface="Times New Roman" pitchFamily="18" charset="0"/>
                <a:cs typeface="Times New Roman" pitchFamily="18" charset="0"/>
                <a:sym typeface="Symbol"/>
              </a:rPr>
              <a:t>	           </a:t>
            </a:r>
            <a:r>
              <a:rPr lang="es-ES" sz="1400" i="1" dirty="0">
                <a:latin typeface="Times New Roman" pitchFamily="18" charset="0"/>
                <a:cs typeface="Times New Roman" pitchFamily="18" charset="0"/>
                <a:sym typeface="Symbol"/>
              </a:rPr>
              <a:t>N</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i</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a:t>
            </a:r>
            <a:r>
              <a:rPr lang="es-ES" sz="1400" dirty="0">
                <a:latin typeface="Times New Roman" pitchFamily="18" charset="0"/>
                <a:cs typeface="Times New Roman" pitchFamily="18" charset="0"/>
                <a:sym typeface="Wingdings" pitchFamily="2" charset="2"/>
              </a:rPr>
              <a:t> </a:t>
            </a:r>
            <a:r>
              <a:rPr lang="es-ES" sz="1400" dirty="0">
                <a:latin typeface="Times New Roman" pitchFamily="18" charset="0"/>
                <a:cs typeface="Times New Roman" pitchFamily="18" charset="0"/>
                <a:sym typeface="Symbol"/>
              </a:rPr>
              <a:t></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For</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 0 </a:t>
            </a:r>
            <a:r>
              <a:rPr lang="es-ES" sz="1400" dirty="0" err="1">
                <a:latin typeface="Times New Roman" pitchFamily="18" charset="0"/>
                <a:cs typeface="Times New Roman" pitchFamily="18" charset="0"/>
              </a:rPr>
              <a:t>to</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do:</a:t>
            </a:r>
          </a:p>
          <a:p>
            <a:pPr marL="342900" indent="-342900">
              <a:defRPr/>
            </a:pP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C</a:t>
            </a:r>
            <a:r>
              <a:rPr lang="es-ES" sz="1400" dirty="0">
                <a:latin typeface="Times New Roman" pitchFamily="18" charset="0"/>
                <a:cs typeface="Times New Roman" pitchFamily="18" charset="0"/>
              </a:rPr>
              <a:t>[</a:t>
            </a:r>
            <a:r>
              <a:rPr lang="es-ES" sz="1400" i="1" dirty="0">
                <a:latin typeface="Times New Roman" pitchFamily="18" charset="0"/>
                <a:cs typeface="Times New Roman" pitchFamily="18" charset="0"/>
              </a:rPr>
              <a:t>q</a:t>
            </a:r>
            <a:r>
              <a:rPr lang="es-ES" sz="1400" dirty="0">
                <a:latin typeface="Times New Roman" pitchFamily="18" charset="0"/>
                <a:cs typeface="Times New Roman" pitchFamily="18" charset="0"/>
              </a:rPr>
              <a:t>][</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a:t>
            </a:r>
            <a:r>
              <a:rPr lang="es-ES" sz="1400" dirty="0">
                <a:latin typeface="Times New Roman" pitchFamily="18" charset="0"/>
                <a:cs typeface="Times New Roman" pitchFamily="18" charset="0"/>
                <a:sym typeface="Wingdings" pitchFamily="2" charset="2"/>
              </a:rPr>
              <a:t> 0</a:t>
            </a:r>
          </a:p>
          <a:p>
            <a:pPr marL="342900" indent="-342900">
              <a:defRPr/>
            </a:pPr>
            <a:r>
              <a:rPr lang="es-ES" sz="1400" dirty="0">
                <a:latin typeface="Times New Roman" pitchFamily="18" charset="0"/>
                <a:cs typeface="Times New Roman" pitchFamily="18" charset="0"/>
                <a:sym typeface="Wingdings" pitchFamily="2" charset="2"/>
              </a:rPr>
              <a:t>	Compute </a:t>
            </a:r>
            <a:r>
              <a:rPr lang="es-ES" sz="1400" dirty="0" err="1">
                <a:latin typeface="Times New Roman" pitchFamily="18" charset="0"/>
                <a:cs typeface="Times New Roman" pitchFamily="18" charset="0"/>
                <a:sym typeface="Wingdings" pitchFamily="2" charset="2"/>
              </a:rPr>
              <a:t>static</a:t>
            </a:r>
            <a:r>
              <a:rPr lang="es-ES" sz="1400" dirty="0">
                <a:latin typeface="Times New Roman" pitchFamily="18" charset="0"/>
                <a:cs typeface="Times New Roman" pitchFamily="18" charset="0"/>
                <a:sym typeface="Wingdings" pitchFamily="2" charset="2"/>
              </a:rPr>
              <a:t> </a:t>
            </a:r>
            <a:r>
              <a:rPr lang="es-ES" sz="1400" dirty="0" err="1">
                <a:latin typeface="Times New Roman" pitchFamily="18" charset="0"/>
                <a:cs typeface="Times New Roman" pitchFamily="18" charset="0"/>
                <a:sym typeface="Wingdings" pitchFamily="2" charset="2"/>
              </a:rPr>
              <a:t>shortest</a:t>
            </a:r>
            <a:r>
              <a:rPr lang="es-ES" sz="1400" dirty="0">
                <a:latin typeface="Times New Roman" pitchFamily="18" charset="0"/>
                <a:cs typeface="Times New Roman" pitchFamily="18" charset="0"/>
                <a:sym typeface="Wingdings" pitchFamily="2" charset="2"/>
              </a:rPr>
              <a:t> </a:t>
            </a:r>
            <a:r>
              <a:rPr lang="es-ES" sz="1400" dirty="0" err="1">
                <a:latin typeface="Times New Roman" pitchFamily="18" charset="0"/>
                <a:cs typeface="Times New Roman" pitchFamily="18" charset="0"/>
                <a:sym typeface="Wingdings" pitchFamily="2" charset="2"/>
              </a:rPr>
              <a:t>paths</a:t>
            </a:r>
            <a:r>
              <a:rPr lang="es-ES" sz="1400" dirty="0">
                <a:latin typeface="Times New Roman" pitchFamily="18" charset="0"/>
                <a:cs typeface="Times New Roman" pitchFamily="18" charset="0"/>
                <a:sym typeface="Wingdings" pitchFamily="2" charset="2"/>
              </a:rPr>
              <a:t> </a:t>
            </a:r>
            <a:r>
              <a:rPr lang="es-ES" sz="1400" dirty="0" err="1">
                <a:latin typeface="Times New Roman" pitchFamily="18" charset="0"/>
                <a:cs typeface="Times New Roman" pitchFamily="18" charset="0"/>
                <a:sym typeface="Wingdings" pitchFamily="2" charset="2"/>
              </a:rPr>
              <a:t>for</a:t>
            </a:r>
            <a:r>
              <a:rPr lang="es-ES" sz="1400" dirty="0">
                <a:latin typeface="Times New Roman" pitchFamily="18" charset="0"/>
                <a:cs typeface="Times New Roman" pitchFamily="18" charset="0"/>
                <a:sym typeface="Wingdings" pitchFamily="2" charset="2"/>
              </a:rPr>
              <a:t> </a:t>
            </a:r>
            <a:r>
              <a:rPr lang="es-ES" sz="1400" i="1" dirty="0">
                <a:latin typeface="Times New Roman" pitchFamily="18" charset="0"/>
                <a:cs typeface="Times New Roman" pitchFamily="18" charset="0"/>
                <a:sym typeface="Wingdings" pitchFamily="2" charset="2"/>
              </a:rPr>
              <a:t>t</a:t>
            </a:r>
            <a:r>
              <a:rPr lang="es-ES" sz="1400" dirty="0">
                <a:latin typeface="Times New Roman" pitchFamily="18" charset="0"/>
                <a:cs typeface="Times New Roman" pitchFamily="18" charset="0"/>
                <a:sym typeface="Wingdings" pitchFamily="2" charset="2"/>
              </a:rPr>
              <a:t> = </a:t>
            </a:r>
            <a:r>
              <a:rPr lang="es-ES" sz="1400" i="1" dirty="0">
                <a:latin typeface="Times New Roman" pitchFamily="18" charset="0"/>
                <a:cs typeface="Times New Roman" pitchFamily="18" charset="0"/>
                <a:sym typeface="Wingdings" pitchFamily="2" charset="2"/>
              </a:rPr>
              <a:t>T</a:t>
            </a:r>
          </a:p>
          <a:p>
            <a:pPr marL="342900" indent="-342900">
              <a:defRPr/>
            </a:pPr>
            <a:endParaRPr lang="es-ES" sz="1400" dirty="0">
              <a:latin typeface="Times New Roman" pitchFamily="18" charset="0"/>
              <a:cs typeface="Times New Roman" pitchFamily="18" charset="0"/>
              <a:sym typeface="Wingdings" pitchFamily="2" charset="2"/>
            </a:endParaRPr>
          </a:p>
          <a:p>
            <a:pPr marL="342900" indent="-342900">
              <a:defRPr/>
            </a:pPr>
            <a:r>
              <a:rPr lang="es-ES" sz="1400" dirty="0">
                <a:latin typeface="Times New Roman" pitchFamily="18" charset="0"/>
                <a:cs typeface="Times New Roman" pitchFamily="18" charset="0"/>
                <a:sym typeface="Wingdings" pitchFamily="2" charset="2"/>
              </a:rPr>
              <a:t>2. </a:t>
            </a:r>
            <a:r>
              <a:rPr lang="es-ES" sz="1400" dirty="0" err="1">
                <a:latin typeface="Times New Roman" pitchFamily="18" charset="0"/>
                <a:cs typeface="Times New Roman" pitchFamily="18" charset="0"/>
                <a:sym typeface="Wingdings" pitchFamily="2" charset="2"/>
              </a:rPr>
              <a:t>Main</a:t>
            </a:r>
            <a:r>
              <a:rPr lang="es-ES" sz="1400" dirty="0">
                <a:latin typeface="Times New Roman" pitchFamily="18" charset="0"/>
                <a:cs typeface="Times New Roman" pitchFamily="18" charset="0"/>
                <a:sym typeface="Wingdings" pitchFamily="2" charset="2"/>
              </a:rPr>
              <a:t> </a:t>
            </a:r>
            <a:r>
              <a:rPr lang="es-ES" sz="1400" dirty="0" err="1">
                <a:latin typeface="Times New Roman" pitchFamily="18" charset="0"/>
                <a:cs typeface="Times New Roman" pitchFamily="18" charset="0"/>
                <a:sym typeface="Wingdings" pitchFamily="2" charset="2"/>
              </a:rPr>
              <a:t>loop</a:t>
            </a:r>
            <a:r>
              <a:rPr lang="es-ES" sz="1400" dirty="0">
                <a:latin typeface="Times New Roman" pitchFamily="18" charset="0"/>
                <a:cs typeface="Times New Roman" pitchFamily="18" charset="0"/>
                <a:sym typeface="Wingdings" pitchFamily="2" charset="2"/>
              </a:rPr>
              <a:t>:</a:t>
            </a:r>
          </a:p>
          <a:p>
            <a:pPr marL="342900" indent="-342900">
              <a:defRPr/>
            </a:pP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For</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 </a:t>
            </a:r>
            <a:r>
              <a:rPr lang="es-ES" sz="1400" i="1" dirty="0">
                <a:latin typeface="Times New Roman" pitchFamily="18" charset="0"/>
                <a:cs typeface="Times New Roman" pitchFamily="18" charset="0"/>
              </a:rPr>
              <a:t>T</a:t>
            </a:r>
            <a:r>
              <a:rPr lang="es-ES" sz="1400" dirty="0">
                <a:latin typeface="Times New Roman" pitchFamily="18" charset="0"/>
                <a:cs typeface="Times New Roman" pitchFamily="18" charset="0"/>
              </a:rPr>
              <a:t> – 1 </a:t>
            </a:r>
            <a:r>
              <a:rPr lang="es-ES" sz="1400" dirty="0" err="1">
                <a:latin typeface="Times New Roman" pitchFamily="18" charset="0"/>
                <a:cs typeface="Times New Roman" pitchFamily="18" charset="0"/>
              </a:rPr>
              <a:t>down</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to</a:t>
            </a:r>
            <a:r>
              <a:rPr lang="es-ES" sz="1400" dirty="0">
                <a:latin typeface="Times New Roman" pitchFamily="18" charset="0"/>
                <a:cs typeface="Times New Roman" pitchFamily="18" charset="0"/>
              </a:rPr>
              <a:t> 0 do:</a:t>
            </a:r>
          </a:p>
          <a:p>
            <a:pPr marL="342900" indent="-342900">
              <a:defRPr/>
            </a:pP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For</a:t>
            </a:r>
            <a:r>
              <a:rPr lang="es-ES" sz="1400" dirty="0">
                <a:latin typeface="Times New Roman" pitchFamily="18" charset="0"/>
                <a:cs typeface="Times New Roman" pitchFamily="18" charset="0"/>
              </a:rPr>
              <a:t> (</a:t>
            </a:r>
            <a:r>
              <a:rPr lang="es-ES" sz="1400" i="1" dirty="0" err="1">
                <a:latin typeface="Times New Roman" pitchFamily="18" charset="0"/>
                <a:cs typeface="Times New Roman" pitchFamily="18" charset="0"/>
              </a:rPr>
              <a:t>i</a:t>
            </a:r>
            <a:r>
              <a:rPr lang="es-ES" sz="1400" dirty="0" err="1">
                <a:latin typeface="Times New Roman" pitchFamily="18" charset="0"/>
                <a:cs typeface="Times New Roman" pitchFamily="18" charset="0"/>
              </a:rPr>
              <a:t>,</a:t>
            </a:r>
            <a:r>
              <a:rPr lang="es-ES" sz="1400" i="1" dirty="0" err="1">
                <a:latin typeface="Times New Roman" pitchFamily="18" charset="0"/>
                <a:cs typeface="Times New Roman" pitchFamily="18" charset="0"/>
              </a:rPr>
              <a:t>j</a:t>
            </a:r>
            <a:r>
              <a:rPr lang="es-ES" sz="1400" dirty="0">
                <a:latin typeface="Times New Roman" pitchFamily="18" charset="0"/>
                <a:cs typeface="Times New Roman" pitchFamily="18" charset="0"/>
              </a:rPr>
              <a:t>) </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A</a:t>
            </a:r>
            <a:r>
              <a:rPr lang="es-ES" sz="1400" dirty="0">
                <a:latin typeface="Times New Roman" pitchFamily="18" charset="0"/>
                <a:cs typeface="Times New Roman" pitchFamily="18" charset="0"/>
                <a:sym typeface="Symbol"/>
              </a:rPr>
              <a:t> do:</a:t>
            </a:r>
          </a:p>
          <a:p>
            <a:pPr marL="342900" indent="-342900">
              <a:defRPr/>
            </a:pPr>
            <a:r>
              <a:rPr lang="es-ES" sz="1400" dirty="0">
                <a:latin typeface="Times New Roman" pitchFamily="18" charset="0"/>
                <a:cs typeface="Times New Roman" pitchFamily="18" charset="0"/>
                <a:sym typeface="Symbol"/>
              </a:rPr>
              <a:t>		</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 min{ </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t + </a:t>
            </a:r>
            <a:r>
              <a:rPr lang="es-ES" sz="1400" i="1" dirty="0" err="1">
                <a:latin typeface="Times New Roman" pitchFamily="18" charset="0"/>
                <a:cs typeface="Times New Roman" pitchFamily="18" charset="0"/>
                <a:sym typeface="Symbol"/>
              </a:rPr>
              <a:t>d</a:t>
            </a:r>
            <a:r>
              <a:rPr lang="es-ES" sz="1400" i="1" baseline="-25000" dirty="0" err="1">
                <a:latin typeface="Times New Roman" pitchFamily="18" charset="0"/>
                <a:cs typeface="Times New Roman" pitchFamily="18" charset="0"/>
                <a:sym typeface="Symbol"/>
              </a:rPr>
              <a:t>ij</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a:t>
            </a:r>
          </a:p>
          <a:p>
            <a:pPr marL="342900" indent="-342900">
              <a:defRPr/>
            </a:pPr>
            <a:r>
              <a:rPr lang="es-ES" sz="1400" dirty="0">
                <a:latin typeface="Times New Roman" pitchFamily="18" charset="0"/>
                <a:cs typeface="Times New Roman" pitchFamily="18" charset="0"/>
                <a:sym typeface="Symbol"/>
              </a:rPr>
              <a:t>		</a:t>
            </a:r>
            <a:r>
              <a:rPr lang="es-ES" sz="1400" dirty="0" err="1">
                <a:latin typeface="Times New Roman" pitchFamily="18" charset="0"/>
                <a:cs typeface="Times New Roman" pitchFamily="18" charset="0"/>
                <a:sym typeface="Symbol"/>
              </a:rPr>
              <a:t>if</a:t>
            </a:r>
            <a:r>
              <a:rPr lang="es-ES" sz="1400" dirty="0">
                <a:latin typeface="Times New Roman" pitchFamily="18" charset="0"/>
                <a:cs typeface="Times New Roman" pitchFamily="18" charset="0"/>
                <a:sym typeface="Symbol"/>
              </a:rPr>
              <a:t>  </a:t>
            </a:r>
            <a:r>
              <a:rPr lang="es-ES" sz="1400" i="1" dirty="0">
                <a:latin typeface="Times New Roman" pitchFamily="18" charset="0"/>
                <a:cs typeface="Times New Roman" pitchFamily="18" charset="0"/>
                <a:sym typeface="Symbol"/>
              </a:rPr>
              <a:t>C</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i</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&gt; </a:t>
            </a:r>
            <a:r>
              <a:rPr lang="es-ES" sz="1400" i="1" dirty="0">
                <a:latin typeface="Times New Roman" pitchFamily="18" charset="0"/>
                <a:cs typeface="Times New Roman" pitchFamily="18" charset="0"/>
                <a:sym typeface="Symbol"/>
              </a:rPr>
              <a:t>C</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j</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 </a:t>
            </a:r>
            <a:r>
              <a:rPr lang="es-ES" sz="1400" i="1" dirty="0" err="1">
                <a:latin typeface="Times New Roman" pitchFamily="18" charset="0"/>
                <a:cs typeface="Times New Roman" pitchFamily="18" charset="0"/>
                <a:sym typeface="Symbol"/>
              </a:rPr>
              <a:t>d</a:t>
            </a:r>
            <a:r>
              <a:rPr lang="es-ES" sz="1400" i="1" baseline="-25000" dirty="0" err="1">
                <a:latin typeface="Times New Roman" pitchFamily="18" charset="0"/>
                <a:cs typeface="Times New Roman" pitchFamily="18" charset="0"/>
                <a:sym typeface="Symbol"/>
              </a:rPr>
              <a:t>ij</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a:t>
            </a:r>
            <a:r>
              <a:rPr lang="es-ES" sz="1400" dirty="0" err="1">
                <a:latin typeface="Times New Roman" pitchFamily="18" charset="0"/>
                <a:cs typeface="Times New Roman" pitchFamily="18" charset="0"/>
                <a:sym typeface="Symbol"/>
              </a:rPr>
              <a:t>then</a:t>
            </a:r>
            <a:r>
              <a:rPr lang="es-ES" sz="1400" dirty="0">
                <a:latin typeface="Times New Roman" pitchFamily="18" charset="0"/>
                <a:cs typeface="Times New Roman" pitchFamily="18" charset="0"/>
                <a:sym typeface="Symbol"/>
              </a:rPr>
              <a:t>:</a:t>
            </a:r>
          </a:p>
          <a:p>
            <a:pPr marL="342900" indent="-342900">
              <a:defRPr/>
            </a:pPr>
            <a:r>
              <a:rPr lang="es-ES" sz="1400" dirty="0">
                <a:latin typeface="Times New Roman" pitchFamily="18" charset="0"/>
                <a:cs typeface="Times New Roman" pitchFamily="18" charset="0"/>
                <a:sym typeface="Symbol"/>
              </a:rPr>
              <a:t>		     </a:t>
            </a:r>
            <a:r>
              <a:rPr lang="es-ES" sz="1400" i="1" dirty="0">
                <a:latin typeface="Times New Roman" pitchFamily="18" charset="0"/>
                <a:cs typeface="Times New Roman" pitchFamily="18" charset="0"/>
                <a:sym typeface="Symbol"/>
              </a:rPr>
              <a:t>C</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i</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 </a:t>
            </a:r>
            <a:r>
              <a:rPr lang="es-ES" sz="1400" dirty="0">
                <a:latin typeface="Times New Roman" pitchFamily="18" charset="0"/>
                <a:cs typeface="Times New Roman" pitchFamily="18" charset="0"/>
                <a:sym typeface="Wingdings" pitchFamily="2" charset="2"/>
              </a:rPr>
              <a:t> </a:t>
            </a:r>
            <a:r>
              <a:rPr lang="es-ES" sz="1400" i="1" dirty="0">
                <a:latin typeface="Times New Roman" pitchFamily="18" charset="0"/>
                <a:cs typeface="Times New Roman" pitchFamily="18" charset="0"/>
                <a:sym typeface="Wingdings" pitchFamily="2" charset="2"/>
              </a:rPr>
              <a:t>C</a:t>
            </a:r>
            <a:r>
              <a:rPr lang="es-ES" sz="1400" dirty="0">
                <a:latin typeface="Times New Roman" pitchFamily="18" charset="0"/>
                <a:cs typeface="Times New Roman" pitchFamily="18" charset="0"/>
                <a:sym typeface="Wingdings" pitchFamily="2" charset="2"/>
              </a:rPr>
              <a:t>[</a:t>
            </a:r>
            <a:r>
              <a:rPr lang="es-ES" sz="1400" i="1" dirty="0">
                <a:latin typeface="Times New Roman" pitchFamily="18" charset="0"/>
                <a:cs typeface="Times New Roman" pitchFamily="18" charset="0"/>
                <a:sym typeface="Wingdings" pitchFamily="2" charset="2"/>
              </a:rPr>
              <a:t>j</a:t>
            </a:r>
            <a:r>
              <a:rPr lang="es-ES" sz="1400" dirty="0">
                <a:latin typeface="Times New Roman" pitchFamily="18" charset="0"/>
                <a:cs typeface="Times New Roman" pitchFamily="18" charset="0"/>
                <a:sym typeface="Wingdings" pitchFamily="2" charset="2"/>
              </a:rPr>
              <a:t>][</a:t>
            </a:r>
            <a:r>
              <a:rPr lang="es-ES" sz="1400" i="1" dirty="0">
                <a:latin typeface="Times New Roman" pitchFamily="18" charset="0"/>
                <a:cs typeface="Times New Roman" pitchFamily="18" charset="0"/>
                <a:sym typeface="Wingdings" pitchFamily="2" charset="2"/>
              </a:rPr>
              <a:t>t*</a:t>
            </a:r>
            <a:r>
              <a:rPr lang="es-ES" sz="1400" dirty="0">
                <a:latin typeface="Times New Roman" pitchFamily="18" charset="0"/>
                <a:cs typeface="Times New Roman" pitchFamily="18" charset="0"/>
                <a:sym typeface="Wingdings" pitchFamily="2" charset="2"/>
              </a:rPr>
              <a:t>] + </a:t>
            </a:r>
            <a:r>
              <a:rPr lang="es-ES" sz="1400" i="1" dirty="0" err="1">
                <a:latin typeface="Times New Roman" pitchFamily="18" charset="0"/>
                <a:cs typeface="Times New Roman" pitchFamily="18" charset="0"/>
                <a:sym typeface="Symbol"/>
              </a:rPr>
              <a:t>d</a:t>
            </a:r>
            <a:r>
              <a:rPr lang="es-ES" sz="1400" i="1" baseline="-25000" dirty="0" err="1">
                <a:latin typeface="Times New Roman" pitchFamily="18" charset="0"/>
                <a:cs typeface="Times New Roman" pitchFamily="18" charset="0"/>
                <a:sym typeface="Symbol"/>
              </a:rPr>
              <a:t>ij</a:t>
            </a:r>
            <a:r>
              <a:rPr lang="es-ES" sz="1400" dirty="0">
                <a:latin typeface="Times New Roman" pitchFamily="18" charset="0"/>
                <a:cs typeface="Times New Roman" pitchFamily="18" charset="0"/>
                <a:sym typeface="Symbol"/>
              </a:rPr>
              <a:t>(</a:t>
            </a:r>
            <a:r>
              <a:rPr lang="es-ES" sz="1400" i="1" dirty="0">
                <a:latin typeface="Times New Roman" pitchFamily="18" charset="0"/>
                <a:cs typeface="Times New Roman" pitchFamily="18" charset="0"/>
                <a:sym typeface="Symbol"/>
              </a:rPr>
              <a:t>t</a:t>
            </a:r>
            <a:r>
              <a:rPr lang="es-ES" sz="1400" dirty="0">
                <a:latin typeface="Times New Roman" pitchFamily="18" charset="0"/>
                <a:cs typeface="Times New Roman" pitchFamily="18" charset="0"/>
                <a:sym typeface="Symbol"/>
              </a:rPr>
              <a:t>)</a:t>
            </a:r>
            <a:endParaRPr lang="es-ES" sz="1400" dirty="0">
              <a:latin typeface="Times New Roman" pitchFamily="18" charset="0"/>
              <a:cs typeface="Times New Roman" pitchFamily="18" charset="0"/>
              <a:sym typeface="Wingdings" pitchFamily="2" charset="2"/>
            </a:endParaRPr>
          </a:p>
          <a:p>
            <a:pPr marL="342900" indent="-342900">
              <a:defRPr/>
            </a:pPr>
            <a:r>
              <a:rPr lang="es-ES" sz="1400" dirty="0">
                <a:latin typeface="Times New Roman" pitchFamily="18" charset="0"/>
                <a:cs typeface="Times New Roman" pitchFamily="18" charset="0"/>
                <a:sym typeface="Wingdings" pitchFamily="2" charset="2"/>
              </a:rPr>
              <a:t>		     </a:t>
            </a:r>
            <a:r>
              <a:rPr lang="es-ES" sz="1400" i="1" dirty="0">
                <a:latin typeface="Times New Roman" pitchFamily="18" charset="0"/>
                <a:cs typeface="Times New Roman" pitchFamily="18" charset="0"/>
                <a:sym typeface="Wingdings" pitchFamily="2" charset="2"/>
              </a:rPr>
              <a:t>N</a:t>
            </a:r>
            <a:r>
              <a:rPr lang="es-ES" sz="1400" dirty="0">
                <a:latin typeface="Times New Roman" pitchFamily="18" charset="0"/>
                <a:cs typeface="Times New Roman" pitchFamily="18" charset="0"/>
                <a:sym typeface="Wingdings" pitchFamily="2" charset="2"/>
              </a:rPr>
              <a:t>[</a:t>
            </a:r>
            <a:r>
              <a:rPr lang="es-ES" sz="1400" i="1" dirty="0">
                <a:latin typeface="Times New Roman" pitchFamily="18" charset="0"/>
                <a:cs typeface="Times New Roman" pitchFamily="18" charset="0"/>
                <a:sym typeface="Wingdings" pitchFamily="2" charset="2"/>
              </a:rPr>
              <a:t>i</a:t>
            </a:r>
            <a:r>
              <a:rPr lang="es-ES" sz="1400" dirty="0">
                <a:latin typeface="Times New Roman" pitchFamily="18" charset="0"/>
                <a:cs typeface="Times New Roman" pitchFamily="18" charset="0"/>
                <a:sym typeface="Wingdings" pitchFamily="2" charset="2"/>
              </a:rPr>
              <a:t>][</a:t>
            </a:r>
            <a:r>
              <a:rPr lang="es-ES" sz="1400" i="1" dirty="0">
                <a:latin typeface="Times New Roman" pitchFamily="18" charset="0"/>
                <a:cs typeface="Times New Roman" pitchFamily="18" charset="0"/>
                <a:sym typeface="Wingdings" pitchFamily="2" charset="2"/>
              </a:rPr>
              <a:t>t</a:t>
            </a:r>
            <a:r>
              <a:rPr lang="es-ES" sz="1400" dirty="0">
                <a:latin typeface="Times New Roman" pitchFamily="18" charset="0"/>
                <a:cs typeface="Times New Roman" pitchFamily="18" charset="0"/>
                <a:sym typeface="Wingdings" pitchFamily="2" charset="2"/>
              </a:rPr>
              <a:t>]  </a:t>
            </a:r>
            <a:r>
              <a:rPr lang="es-ES" sz="1400" i="1" dirty="0">
                <a:latin typeface="Times New Roman" pitchFamily="18" charset="0"/>
                <a:cs typeface="Times New Roman" pitchFamily="18" charset="0"/>
                <a:sym typeface="Wingdings" pitchFamily="2" charset="2"/>
              </a:rPr>
              <a:t>j</a:t>
            </a:r>
          </a:p>
        </p:txBody>
      </p:sp>
      <p:sp>
        <p:nvSpPr>
          <p:cNvPr id="13" name="12 Marcador de número de diapositiva"/>
          <p:cNvSpPr>
            <a:spLocks noGrp="1"/>
          </p:cNvSpPr>
          <p:nvPr>
            <p:ph type="sldNum" sz="quarter" idx="12"/>
          </p:nvPr>
        </p:nvSpPr>
        <p:spPr/>
        <p:txBody>
          <a:bodyPr/>
          <a:lstStyle/>
          <a:p>
            <a:fld id="{5F14262F-7375-496D-BB5B-12F1B101D8A1}" type="slidenum">
              <a:rPr lang="es-ES" smtClean="0"/>
              <a:pPr/>
              <a:t>9</a:t>
            </a:fld>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1486</TotalTime>
  <Words>1333</Words>
  <Application>Microsoft Office PowerPoint</Application>
  <PresentationFormat>Presentación en pantalla (4:3)</PresentationFormat>
  <Paragraphs>259</Paragraphs>
  <Slides>11</Slides>
  <Notes>4</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11</vt:i4>
      </vt:variant>
    </vt:vector>
  </HeadingPairs>
  <TitlesOfParts>
    <vt:vector size="15" baseType="lpstr">
      <vt:lpstr>Tema de Office</vt:lpstr>
      <vt:lpstr>Documento</vt:lpstr>
      <vt:lpstr>Document</vt:lpstr>
      <vt:lpstr>Picture</vt:lpstr>
      <vt:lpstr>ON SOME GRAPH RELATED PROBLEMS  IN TRANSPORTATION ANALYSIS</vt:lpstr>
      <vt:lpstr>Efficient Data Processing leads to accurate, high added value, reliable information</vt:lpstr>
      <vt:lpstr>EXAMPLES OF SENSOR LOCATION</vt:lpstr>
      <vt:lpstr>FORMULATING THE SOLUTION</vt:lpstr>
      <vt:lpstr>EACH LAYOUT PROPOSAL REQUIRES AN ADEQUATE MODEL</vt:lpstr>
      <vt:lpstr>COMPARATIVE RESULTS OF THE EXACT AND HEURISTIC SOLUTIONS WITH ADDITIONAL CONSTRAINTS FOR THREE NETWORKS  (Preston, UK, Barcelona, ES, Hessen, D)</vt:lpstr>
      <vt:lpstr>EXAMPLE FOR THE LOCATION OF BLUETOOTH SENSORS IN INTERSECTIONS</vt:lpstr>
      <vt:lpstr>DEALING WITH TIME-DEPENDENT TRAVEL TIMES IN TRANPORTATION NETWORKS: FINDING THE MOST LIKELY USED PATHS</vt:lpstr>
      <vt:lpstr>DECREASING ORDER OF TIME (DOT) (Chabini 1998)</vt:lpstr>
      <vt:lpstr>TIME-DEPENDENT SP’S: IMPLEMENTATION ISSUES</vt:lpstr>
      <vt:lpstr>TIME-DEPENDENT SPS: YALE SPARSE MATRIX FORMAT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USO DE LA SIMULACIÓN DE TRÁFICO EN EL DISEÑO Y EVALUACIÓN DE APLICACIONES ITS</dc:title>
  <dc:creator>jbarcelo</dc:creator>
  <cp:lastModifiedBy>jbarcelo</cp:lastModifiedBy>
  <cp:revision>180</cp:revision>
  <dcterms:created xsi:type="dcterms:W3CDTF">2011-04-27T21:06:38Z</dcterms:created>
  <dcterms:modified xsi:type="dcterms:W3CDTF">2014-02-20T22:59:25Z</dcterms:modified>
</cp:coreProperties>
</file>